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6" r:id="rId2"/>
    <p:sldId id="277" r:id="rId3"/>
    <p:sldId id="279" r:id="rId4"/>
    <p:sldId id="280" r:id="rId5"/>
    <p:sldId id="281" r:id="rId6"/>
    <p:sldId id="256" r:id="rId7"/>
    <p:sldId id="258" r:id="rId8"/>
    <p:sldId id="272" r:id="rId9"/>
    <p:sldId id="263" r:id="rId10"/>
    <p:sldId id="282" r:id="rId11"/>
    <p:sldId id="283" r:id="rId12"/>
    <p:sldId id="261" r:id="rId13"/>
    <p:sldId id="274" r:id="rId14"/>
    <p:sldId id="266"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97861-A7E7-454F-BA15-88B02DCC8F0B}" v="30" dt="2022-05-18T06:43:20.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37"/>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A636F-17E9-40D7-997E-48AE63DE6DF8}" type="datetimeFigureOut">
              <a:t>23.10.2022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0DB81-C98F-4C20-92BC-8372DE50EDC6}" type="slidenum">
              <a:t>‹#›</a:t>
            </a:fld>
            <a:endParaRPr lang="sv-SE"/>
          </a:p>
        </p:txBody>
      </p:sp>
    </p:spTree>
    <p:extLst>
      <p:ext uri="{BB962C8B-B14F-4D97-AF65-F5344CB8AC3E}">
        <p14:creationId xmlns:p14="http://schemas.microsoft.com/office/powerpoint/2010/main" val="114759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We are proud to welcome you to </a:t>
            </a:r>
            <a:r>
              <a:rPr lang="en-US" err="1">
                <a:cs typeface="Calibri"/>
              </a:rPr>
              <a:t>Munkagård</a:t>
            </a:r>
            <a:r>
              <a:rPr lang="en-US">
                <a:cs typeface="Calibri"/>
              </a:rPr>
              <a:t>, We have been going here for 3 years now and we will graduate now in 4 weeks with an education in agriculture. </a:t>
            </a:r>
          </a:p>
          <a:p>
            <a:endParaRPr lang="en-US">
              <a:cs typeface="Calibri"/>
            </a:endParaRPr>
          </a:p>
          <a:p>
            <a:r>
              <a:rPr lang="en-US">
                <a:cs typeface="Calibri"/>
              </a:rPr>
              <a:t>Here on </a:t>
            </a:r>
            <a:r>
              <a:rPr lang="en-US" err="1">
                <a:cs typeface="Calibri"/>
              </a:rPr>
              <a:t>Munkagård</a:t>
            </a:r>
            <a:r>
              <a:rPr lang="en-US">
                <a:cs typeface="Calibri"/>
              </a:rPr>
              <a:t> School we have 4 different categories of education, We also have one of the biggest school agricultures in Sweden which gives us a big upside when it comes to practical experience. </a:t>
            </a:r>
          </a:p>
        </p:txBody>
      </p:sp>
      <p:sp>
        <p:nvSpPr>
          <p:cNvPr id="4" name="Platshållare för bildnummer 3"/>
          <p:cNvSpPr>
            <a:spLocks noGrp="1"/>
          </p:cNvSpPr>
          <p:nvPr>
            <p:ph type="sldNum" sz="quarter" idx="5"/>
          </p:nvPr>
        </p:nvSpPr>
        <p:spPr/>
        <p:txBody>
          <a:bodyPr/>
          <a:lstStyle/>
          <a:p>
            <a:fld id="{85A0DB81-C98F-4C20-92BC-8372DE50EDC6}" type="slidenum">
              <a:rPr lang="sv-SE"/>
              <a:t>1</a:t>
            </a:fld>
            <a:endParaRPr lang="sv-SE"/>
          </a:p>
        </p:txBody>
      </p:sp>
    </p:spTree>
    <p:extLst>
      <p:ext uri="{BB962C8B-B14F-4D97-AF65-F5344CB8AC3E}">
        <p14:creationId xmlns:p14="http://schemas.microsoft.com/office/powerpoint/2010/main" val="609568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Calibri"/>
              </a:rPr>
              <a:t>We have good conditions for production of milk. Very nutritious grass for the silage that we feed our cows with, we can also harvest the grass a little longer than the north of Sweden. </a:t>
            </a:r>
          </a:p>
          <a:p>
            <a:endParaRPr lang="en-US" dirty="0">
              <a:cs typeface="Calibri"/>
            </a:endParaRPr>
          </a:p>
          <a:p>
            <a:endParaRPr lang="en-US" dirty="0">
              <a:cs typeface="Calibri"/>
            </a:endParaRPr>
          </a:p>
          <a:p>
            <a:r>
              <a:rPr lang="en-US" dirty="0">
                <a:cs typeface="Calibri"/>
              </a:rPr>
              <a:t>In Sweden we have strict directions about antibiotic use, if you want to get vaccine to your own dairy cows that is possible to do if you have done a course which is both practical and theoretical use . As an example, you can treat </a:t>
            </a:r>
            <a:r>
              <a:rPr lang="en-US" dirty="0" err="1">
                <a:cs typeface="Calibri"/>
              </a:rPr>
              <a:t>mastit</a:t>
            </a:r>
            <a:r>
              <a:rPr lang="en-US" dirty="0">
                <a:cs typeface="Calibri"/>
              </a:rPr>
              <a:t> after this course) But otherwise you will have to get visit by a vet to set in a treatment. </a:t>
            </a:r>
          </a:p>
          <a:p>
            <a:endParaRPr lang="en-US" dirty="0">
              <a:cs typeface="Calibri"/>
            </a:endParaRPr>
          </a:p>
          <a:p>
            <a:endParaRPr lang="en-US" dirty="0">
              <a:cs typeface="Calibri"/>
            </a:endParaRPr>
          </a:p>
          <a:p>
            <a:r>
              <a:rPr lang="en-US" dirty="0">
                <a:cs typeface="Calibri"/>
              </a:rPr>
              <a:t>The soil variates a lot here in </a:t>
            </a:r>
            <a:r>
              <a:rPr lang="en-US" dirty="0" err="1">
                <a:cs typeface="Calibri"/>
              </a:rPr>
              <a:t>Halland</a:t>
            </a:r>
            <a:r>
              <a:rPr lang="en-US" dirty="0">
                <a:cs typeface="Calibri"/>
              </a:rPr>
              <a:t>, for example here at this school it is a lot more sand in the soil than it is down south of </a:t>
            </a:r>
            <a:r>
              <a:rPr lang="en-US" dirty="0" err="1">
                <a:cs typeface="Calibri"/>
              </a:rPr>
              <a:t>Halland</a:t>
            </a:r>
            <a:r>
              <a:rPr lang="en-US" dirty="0">
                <a:cs typeface="Calibri"/>
              </a:rPr>
              <a:t> where I live, if we also drive 15 minutes away from here to a village nearby we have heavy clay.</a:t>
            </a:r>
          </a:p>
          <a:p>
            <a:r>
              <a:rPr lang="en-US" dirty="0">
                <a:cs typeface="Calibri"/>
              </a:rPr>
              <a:t>In the north part of </a:t>
            </a:r>
            <a:r>
              <a:rPr lang="en-US" dirty="0" err="1">
                <a:cs typeface="Calibri"/>
              </a:rPr>
              <a:t>Halland</a:t>
            </a:r>
            <a:r>
              <a:rPr lang="en-US" dirty="0">
                <a:cs typeface="Calibri"/>
              </a:rPr>
              <a:t> we have mostly grass and down in the south there is a lot of annual crops because the conditions is perfect for it.</a:t>
            </a:r>
            <a:endParaRPr lang="en-US" dirty="0"/>
          </a:p>
          <a:p>
            <a:endParaRPr lang="en-US" dirty="0">
              <a:cs typeface="Calibri"/>
            </a:endParaRPr>
          </a:p>
          <a:p>
            <a:endParaRPr lang="en-US" dirty="0">
              <a:cs typeface="Calibri"/>
            </a:endParaRPr>
          </a:p>
        </p:txBody>
      </p:sp>
      <p:sp>
        <p:nvSpPr>
          <p:cNvPr id="4" name="Platshållare för bildnummer 3"/>
          <p:cNvSpPr>
            <a:spLocks noGrp="1"/>
          </p:cNvSpPr>
          <p:nvPr>
            <p:ph type="sldNum" sz="quarter" idx="5"/>
          </p:nvPr>
        </p:nvSpPr>
        <p:spPr/>
        <p:txBody>
          <a:bodyPr/>
          <a:lstStyle/>
          <a:p>
            <a:fld id="{85A0DB81-C98F-4C20-92BC-8372DE50EDC6}" type="slidenum">
              <a:rPr lang="sv-SE"/>
              <a:t>10</a:t>
            </a:fld>
            <a:endParaRPr lang="sv-SE"/>
          </a:p>
        </p:txBody>
      </p:sp>
    </p:spTree>
    <p:extLst>
      <p:ext uri="{BB962C8B-B14F-4D97-AF65-F5344CB8AC3E}">
        <p14:creationId xmlns:p14="http://schemas.microsoft.com/office/powerpoint/2010/main" val="392358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t>98% of the sugar beet harvest originates from </a:t>
            </a:r>
            <a:r>
              <a:rPr lang="en-US" err="1"/>
              <a:t>Skåne</a:t>
            </a:r>
            <a:r>
              <a:rPr lang="en-US"/>
              <a:t>. Just like southern Halland we grow a lot of </a:t>
            </a:r>
            <a:r>
              <a:rPr lang="en-US" err="1"/>
              <a:t>annuell</a:t>
            </a:r>
            <a:r>
              <a:rPr lang="en-US"/>
              <a:t> crops and this is why we have most pig production here. </a:t>
            </a:r>
            <a:endParaRPr lang="sv-SE">
              <a:cs typeface="Calibri"/>
            </a:endParaRPr>
          </a:p>
          <a:p>
            <a:r>
              <a:rPr lang="en-US">
                <a:ea typeface="Calibri"/>
                <a:cs typeface="Calibri"/>
              </a:rPr>
              <a:t>The structure of the soil is very good, perfect soil for annual plants</a:t>
            </a:r>
          </a:p>
          <a:p>
            <a:endParaRPr lang="en-US">
              <a:cs typeface="Calibri"/>
            </a:endParaRPr>
          </a:p>
          <a:p>
            <a:endParaRPr lang="en-US">
              <a:cs typeface="Calibri"/>
            </a:endParaRPr>
          </a:p>
          <a:p>
            <a:endParaRPr lang="en-US">
              <a:ea typeface="Calibri" panose="020F0502020204030204"/>
              <a:cs typeface="Calibri"/>
            </a:endParaRPr>
          </a:p>
        </p:txBody>
      </p:sp>
      <p:sp>
        <p:nvSpPr>
          <p:cNvPr id="4" name="Platshållare för bildnummer 3"/>
          <p:cNvSpPr>
            <a:spLocks noGrp="1"/>
          </p:cNvSpPr>
          <p:nvPr>
            <p:ph type="sldNum" sz="quarter" idx="5"/>
          </p:nvPr>
        </p:nvSpPr>
        <p:spPr/>
        <p:txBody>
          <a:bodyPr/>
          <a:lstStyle/>
          <a:p>
            <a:fld id="{85A0DB81-C98F-4C20-92BC-8372DE50EDC6}" type="slidenum">
              <a:rPr lang="sv-SE"/>
              <a:t>11</a:t>
            </a:fld>
            <a:endParaRPr lang="sv-SE"/>
          </a:p>
        </p:txBody>
      </p:sp>
    </p:spTree>
    <p:extLst>
      <p:ext uri="{BB962C8B-B14F-4D97-AF65-F5344CB8AC3E}">
        <p14:creationId xmlns:p14="http://schemas.microsoft.com/office/powerpoint/2010/main" val="101402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The company farms about 3200 hectare with combined with other </a:t>
            </a:r>
            <a:r>
              <a:rPr lang="en-US" err="1">
                <a:cs typeface="Calibri"/>
              </a:rPr>
              <a:t>companys</a:t>
            </a:r>
            <a:r>
              <a:rPr lang="en-US">
                <a:cs typeface="Calibri"/>
              </a:rPr>
              <a:t>, one of them are </a:t>
            </a:r>
            <a:r>
              <a:rPr lang="en-US" err="1">
                <a:cs typeface="Calibri"/>
              </a:rPr>
              <a:t>Skabernäs</a:t>
            </a:r>
            <a:r>
              <a:rPr lang="en-US">
                <a:cs typeface="Calibri"/>
              </a:rPr>
              <a:t>, a big farm in </a:t>
            </a:r>
            <a:r>
              <a:rPr lang="en-US" err="1">
                <a:cs typeface="Calibri"/>
              </a:rPr>
              <a:t>skåne</a:t>
            </a:r>
            <a:r>
              <a:rPr lang="en-US">
                <a:cs typeface="Calibri"/>
              </a:rPr>
              <a:t> .</a:t>
            </a:r>
          </a:p>
          <a:p>
            <a:r>
              <a:rPr lang="en-US">
                <a:cs typeface="Calibri"/>
              </a:rPr>
              <a:t>They also have about 2000 hectare forest that are in productive use </a:t>
            </a:r>
          </a:p>
          <a:p>
            <a:endParaRPr lang="en-US">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fld id="{85A0DB81-C98F-4C20-92BC-8372DE50EDC6}" type="slidenum">
              <a:rPr lang="sv-SE"/>
              <a:t>12</a:t>
            </a:fld>
            <a:endParaRPr lang="sv-SE"/>
          </a:p>
        </p:txBody>
      </p:sp>
    </p:spTree>
    <p:extLst>
      <p:ext uri="{BB962C8B-B14F-4D97-AF65-F5344CB8AC3E}">
        <p14:creationId xmlns:p14="http://schemas.microsoft.com/office/powerpoint/2010/main" val="275290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a:p>
            <a:r>
              <a:rPr lang="en-US" dirty="0"/>
              <a:t>Intermediate crops has different value for different farmers, for a farmer that farm in southern Sweden the intermediate crops could have a big value because the </a:t>
            </a:r>
            <a:r>
              <a:rPr lang="en-US" dirty="0" err="1"/>
              <a:t>autum</a:t>
            </a:r>
            <a:r>
              <a:rPr lang="en-US" dirty="0"/>
              <a:t> growth is better than in the norther Sweden where the crop doesn´t get the time to grow enough. </a:t>
            </a:r>
          </a:p>
          <a:p>
            <a:endParaRPr lang="en-US" dirty="0"/>
          </a:p>
          <a:p>
            <a:r>
              <a:rPr lang="en-US" dirty="0"/>
              <a:t>It´s also most important for the farmers who grow a lot of grains and less silage because you let the ground fill up with organic matter and you reduce the risk of erosion. </a:t>
            </a:r>
          </a:p>
          <a:p>
            <a:endParaRPr lang="en-US" dirty="0"/>
          </a:p>
          <a:p>
            <a:r>
              <a:rPr lang="en-US" dirty="0"/>
              <a:t>cover crop</a:t>
            </a:r>
          </a:p>
        </p:txBody>
      </p:sp>
      <p:sp>
        <p:nvSpPr>
          <p:cNvPr id="4" name="Platshållare för bildnummer 3"/>
          <p:cNvSpPr>
            <a:spLocks noGrp="1"/>
          </p:cNvSpPr>
          <p:nvPr>
            <p:ph type="sldNum" sz="quarter" idx="5"/>
          </p:nvPr>
        </p:nvSpPr>
        <p:spPr/>
        <p:txBody>
          <a:bodyPr/>
          <a:lstStyle/>
          <a:p>
            <a:fld id="{85A0DB81-C98F-4C20-92BC-8372DE50EDC6}" type="slidenum">
              <a:rPr lang="sv-SE" smtClean="0"/>
              <a:t>13</a:t>
            </a:fld>
            <a:endParaRPr lang="sv-SE"/>
          </a:p>
        </p:txBody>
      </p:sp>
    </p:spTree>
    <p:extLst>
      <p:ext uri="{BB962C8B-B14F-4D97-AF65-F5344CB8AC3E}">
        <p14:creationId xmlns:p14="http://schemas.microsoft.com/office/powerpoint/2010/main" val="1953319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We </a:t>
            </a:r>
            <a:r>
              <a:rPr lang="en-US" err="1">
                <a:cs typeface="Calibri"/>
              </a:rPr>
              <a:t>alweys</a:t>
            </a:r>
            <a:r>
              <a:rPr lang="en-US">
                <a:cs typeface="Calibri"/>
              </a:rPr>
              <a:t> keep the </a:t>
            </a:r>
            <a:r>
              <a:rPr lang="en-US" err="1">
                <a:cs typeface="Calibri"/>
              </a:rPr>
              <a:t>envirement</a:t>
            </a:r>
            <a:r>
              <a:rPr lang="en-US">
                <a:cs typeface="Calibri"/>
              </a:rPr>
              <a:t> in </a:t>
            </a:r>
            <a:r>
              <a:rPr lang="en-US" err="1">
                <a:cs typeface="Calibri"/>
              </a:rPr>
              <a:t>ouer</a:t>
            </a:r>
            <a:r>
              <a:rPr lang="en-US">
                <a:cs typeface="Calibri"/>
              </a:rPr>
              <a:t> mind In every </a:t>
            </a:r>
            <a:r>
              <a:rPr lang="en-US" err="1">
                <a:cs typeface="Calibri"/>
              </a:rPr>
              <a:t>categary</a:t>
            </a:r>
            <a:r>
              <a:rPr lang="en-US">
                <a:cs typeface="Calibri"/>
              </a:rPr>
              <a:t> in this </a:t>
            </a:r>
            <a:r>
              <a:rPr lang="en-US" err="1">
                <a:cs typeface="Calibri"/>
              </a:rPr>
              <a:t>scool</a:t>
            </a:r>
            <a:r>
              <a:rPr lang="en-US">
                <a:cs typeface="Calibri"/>
              </a:rPr>
              <a:t> in every </a:t>
            </a:r>
            <a:r>
              <a:rPr lang="en-US" err="1">
                <a:cs typeface="Calibri"/>
              </a:rPr>
              <a:t>subjekt</a:t>
            </a:r>
            <a:r>
              <a:rPr lang="en-US">
                <a:cs typeface="Calibri"/>
              </a:rPr>
              <a:t>! </a:t>
            </a:r>
          </a:p>
          <a:p>
            <a:r>
              <a:rPr lang="en-US">
                <a:cs typeface="Calibri"/>
              </a:rPr>
              <a:t>Tanks for </a:t>
            </a:r>
            <a:r>
              <a:rPr lang="en-US" err="1">
                <a:cs typeface="Calibri"/>
              </a:rPr>
              <a:t>lissning</a:t>
            </a:r>
            <a:r>
              <a:rPr lang="en-US">
                <a:cs typeface="Calibri"/>
              </a:rPr>
              <a:t> and hope you have a good time her in Sweden whit us!</a:t>
            </a:r>
          </a:p>
        </p:txBody>
      </p:sp>
      <p:sp>
        <p:nvSpPr>
          <p:cNvPr id="4" name="Platshållare för bildnummer 3"/>
          <p:cNvSpPr>
            <a:spLocks noGrp="1"/>
          </p:cNvSpPr>
          <p:nvPr>
            <p:ph type="sldNum" sz="quarter" idx="5"/>
          </p:nvPr>
        </p:nvSpPr>
        <p:spPr/>
        <p:txBody>
          <a:bodyPr/>
          <a:lstStyle/>
          <a:p>
            <a:fld id="{85A0DB81-C98F-4C20-92BC-8372DE50EDC6}" type="slidenum">
              <a:rPr lang="sv-SE"/>
              <a:t>14</a:t>
            </a:fld>
            <a:endParaRPr lang="sv-SE"/>
          </a:p>
        </p:txBody>
      </p:sp>
    </p:spTree>
    <p:extLst>
      <p:ext uri="{BB962C8B-B14F-4D97-AF65-F5344CB8AC3E}">
        <p14:creationId xmlns:p14="http://schemas.microsoft.com/office/powerpoint/2010/main" val="428854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a:t>The first thing you do when you go the agriculture education is to work with the agriculture at the school, in this period the students get to learn the base of the agriculture. The Second year we continue with different courses and in the spring we go out for 15 weeks of Practical experiences on other farms. When we come back for the third year we go deeper into the agriculture courses and get to choose individual courses such as service </a:t>
            </a:r>
            <a:r>
              <a:rPr lang="sv-SE" err="1"/>
              <a:t>technique</a:t>
            </a:r>
            <a:r>
              <a:rPr lang="sv-SE"/>
              <a:t>. </a:t>
            </a:r>
            <a:endParaRPr lang="en-GB"/>
          </a:p>
        </p:txBody>
      </p:sp>
      <p:sp>
        <p:nvSpPr>
          <p:cNvPr id="4" name="Platshållare för bildnummer 3"/>
          <p:cNvSpPr>
            <a:spLocks noGrp="1"/>
          </p:cNvSpPr>
          <p:nvPr>
            <p:ph type="sldNum" sz="quarter" idx="5"/>
          </p:nvPr>
        </p:nvSpPr>
        <p:spPr/>
        <p:txBody>
          <a:bodyPr/>
          <a:lstStyle/>
          <a:p>
            <a:fld id="{85A0DB81-C98F-4C20-92BC-8372DE50EDC6}" type="slidenum">
              <a:rPr lang="sv-SE" smtClean="0"/>
              <a:t>2</a:t>
            </a:fld>
            <a:endParaRPr lang="sv-SE"/>
          </a:p>
        </p:txBody>
      </p:sp>
    </p:spTree>
    <p:extLst>
      <p:ext uri="{BB962C8B-B14F-4D97-AF65-F5344CB8AC3E}">
        <p14:creationId xmlns:p14="http://schemas.microsoft.com/office/powerpoint/2010/main" val="3970155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The gardeners get a wide education where they learn to mow the lawn and build ponds. Munka have greenhouses and </a:t>
            </a:r>
            <a:r>
              <a:rPr lang="en-US"/>
              <a:t>open field cultivation </a:t>
            </a:r>
            <a:r>
              <a:rPr lang="en-US">
                <a:cs typeface="Calibri"/>
              </a:rPr>
              <a:t>where they grow plants, </a:t>
            </a:r>
            <a:r>
              <a:rPr lang="en-US"/>
              <a:t>vegetables </a:t>
            </a:r>
            <a:r>
              <a:rPr lang="en-US">
                <a:cs typeface="Calibri"/>
              </a:rPr>
              <a:t>and learns to do paving. They also take care of the school park which contains many different types of trees, flowers and herbs. </a:t>
            </a:r>
          </a:p>
          <a:p>
            <a:r>
              <a:rPr lang="en-US">
                <a:cs typeface="Calibri"/>
              </a:rPr>
              <a:t>Munka have a clone archive which is part of the national </a:t>
            </a:r>
            <a:r>
              <a:rPr lang="en-US" err="1">
                <a:cs typeface="Calibri"/>
              </a:rPr>
              <a:t>genbank</a:t>
            </a:r>
            <a:r>
              <a:rPr lang="en-US">
                <a:cs typeface="Calibri"/>
              </a:rPr>
              <a:t> of apple, pear and plum from the western Sweden.</a:t>
            </a:r>
            <a:endParaRPr lang="en-US">
              <a:ea typeface="Calibri"/>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fld id="{85A0DB81-C98F-4C20-92BC-8372DE50EDC6}" type="slidenum">
              <a:rPr lang="sv-SE"/>
              <a:t>3</a:t>
            </a:fld>
            <a:endParaRPr lang="sv-SE"/>
          </a:p>
        </p:txBody>
      </p:sp>
    </p:spTree>
    <p:extLst>
      <p:ext uri="{BB962C8B-B14F-4D97-AF65-F5344CB8AC3E}">
        <p14:creationId xmlns:p14="http://schemas.microsoft.com/office/powerpoint/2010/main" val="168164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Here at </a:t>
            </a:r>
            <a:r>
              <a:rPr lang="en-US" err="1">
                <a:cs typeface="Calibri"/>
              </a:rPr>
              <a:t>munka</a:t>
            </a:r>
            <a:r>
              <a:rPr lang="en-US">
                <a:cs typeface="Calibri"/>
              </a:rPr>
              <a:t> we teach the students all about the manual labor in the forest, how to handle a chainsaw, how to handle it safe and learn of to make it </a:t>
            </a:r>
            <a:r>
              <a:rPr lang="en-US" err="1">
                <a:cs typeface="Calibri"/>
              </a:rPr>
              <a:t>efficent</a:t>
            </a:r>
            <a:r>
              <a:rPr lang="en-US">
                <a:cs typeface="Calibri"/>
              </a:rPr>
              <a:t>. That also goes for the machine labor. We have 1 harvester and to bigger 2 forwarder and 1 smaller forwarder. The students get a lot of certifications that they need in the forest, the school offers the students a lot of other certifications to.</a:t>
            </a:r>
          </a:p>
        </p:txBody>
      </p:sp>
      <p:sp>
        <p:nvSpPr>
          <p:cNvPr id="4" name="Platshållare för bildnummer 3"/>
          <p:cNvSpPr>
            <a:spLocks noGrp="1"/>
          </p:cNvSpPr>
          <p:nvPr>
            <p:ph type="sldNum" sz="quarter" idx="5"/>
          </p:nvPr>
        </p:nvSpPr>
        <p:spPr/>
        <p:txBody>
          <a:bodyPr/>
          <a:lstStyle/>
          <a:p>
            <a:fld id="{85A0DB81-C98F-4C20-92BC-8372DE50EDC6}" type="slidenum">
              <a:rPr lang="sv-SE"/>
              <a:t>4</a:t>
            </a:fld>
            <a:endParaRPr lang="sv-SE"/>
          </a:p>
        </p:txBody>
      </p:sp>
    </p:spTree>
    <p:extLst>
      <p:ext uri="{BB962C8B-B14F-4D97-AF65-F5344CB8AC3E}">
        <p14:creationId xmlns:p14="http://schemas.microsoft.com/office/powerpoint/2010/main" val="1290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a:t>Here we have the animal care.</a:t>
            </a:r>
            <a:endParaRPr lang="sv-SE"/>
          </a:p>
          <a:p>
            <a:r>
              <a:rPr lang="en-GB"/>
              <a:t>The animal care at the school consists of many animals, </a:t>
            </a:r>
            <a:endParaRPr lang="sv-SE"/>
          </a:p>
          <a:p>
            <a:endParaRPr lang="en-GB"/>
          </a:p>
          <a:p>
            <a:r>
              <a:rPr lang="en-GB"/>
              <a:t>In this </a:t>
            </a:r>
            <a:r>
              <a:rPr lang="en-GB" err="1"/>
              <a:t>categori</a:t>
            </a:r>
            <a:r>
              <a:rPr lang="en-GB"/>
              <a:t> of </a:t>
            </a:r>
            <a:r>
              <a:rPr lang="en-GB" err="1"/>
              <a:t>edukation</a:t>
            </a:r>
            <a:r>
              <a:rPr lang="en-GB"/>
              <a:t> you can bring your own dog if you want to specialize more in dogs.</a:t>
            </a:r>
            <a:endParaRPr lang="sv-SE">
              <a:cs typeface="Calibri"/>
            </a:endParaRPr>
          </a:p>
          <a:p>
            <a:r>
              <a:rPr lang="en-GB"/>
              <a:t> </a:t>
            </a:r>
            <a:endParaRPr lang="sv-SE"/>
          </a:p>
          <a:p>
            <a:r>
              <a:rPr lang="en-GB"/>
              <a:t>The animal students have practical work and are allowed to work with these animals for 4 weeks. Then they are 2 weeks with the cows, 2 weeks with the pigs and 2 weeks with the animals in the animal care.</a:t>
            </a:r>
            <a:endParaRPr lang="sv-SE"/>
          </a:p>
          <a:p>
            <a:r>
              <a:rPr lang="en-GB"/>
              <a:t>Then they have 15 weeks of practical work on examples farms, veterinary stations, shops or zoos. This Is a </a:t>
            </a:r>
            <a:r>
              <a:rPr lang="en-GB" err="1"/>
              <a:t>realy</a:t>
            </a:r>
            <a:r>
              <a:rPr lang="en-GB"/>
              <a:t> good </a:t>
            </a:r>
            <a:r>
              <a:rPr lang="en-GB" err="1"/>
              <a:t>posebility</a:t>
            </a:r>
            <a:r>
              <a:rPr lang="en-GB"/>
              <a:t> to </a:t>
            </a:r>
            <a:r>
              <a:rPr lang="en-GB" err="1"/>
              <a:t>coneckt</a:t>
            </a:r>
            <a:r>
              <a:rPr lang="en-GB"/>
              <a:t> to </a:t>
            </a:r>
            <a:r>
              <a:rPr lang="en-GB" err="1"/>
              <a:t>coworkes</a:t>
            </a:r>
            <a:r>
              <a:rPr lang="en-GB"/>
              <a:t> after </a:t>
            </a:r>
            <a:r>
              <a:rPr lang="en-GB" err="1"/>
              <a:t>gradiation</a:t>
            </a:r>
            <a:r>
              <a:rPr lang="en-GB"/>
              <a:t>. </a:t>
            </a:r>
            <a:endParaRPr lang="sv-SE"/>
          </a:p>
          <a:p>
            <a:r>
              <a:rPr lang="en-GB"/>
              <a:t> </a:t>
            </a:r>
            <a:endParaRPr lang="sv-SE"/>
          </a:p>
          <a:p>
            <a:r>
              <a:rPr lang="en-GB"/>
              <a:t>Here are: hens, birds, snakes, </a:t>
            </a:r>
            <a:r>
              <a:rPr lang="en-GB" err="1"/>
              <a:t>insecs</a:t>
            </a:r>
            <a:r>
              <a:rPr lang="en-GB"/>
              <a:t>, fishes, turtles, rats, </a:t>
            </a:r>
            <a:r>
              <a:rPr lang="en-GB" err="1"/>
              <a:t>mices</a:t>
            </a:r>
            <a:r>
              <a:rPr lang="en-GB"/>
              <a:t>, hamsters.</a:t>
            </a:r>
            <a:endParaRPr lang="sv-SE"/>
          </a:p>
          <a:p>
            <a:r>
              <a:rPr lang="en-GB"/>
              <a:t>Here are: rabbits and here are horses, </a:t>
            </a:r>
            <a:r>
              <a:rPr lang="en-GB" err="1"/>
              <a:t>sheeps</a:t>
            </a:r>
            <a:r>
              <a:rPr lang="en-GB"/>
              <a:t>, alpacas, mini </a:t>
            </a:r>
            <a:r>
              <a:rPr lang="en-GB" err="1"/>
              <a:t>kangroos</a:t>
            </a:r>
            <a:r>
              <a:rPr lang="en-GB"/>
              <a:t> and one mini pig.</a:t>
            </a:r>
            <a:endParaRPr lang="sv-SE"/>
          </a:p>
          <a:p>
            <a:r>
              <a:rPr lang="en-GB"/>
              <a:t> </a:t>
            </a:r>
            <a:endParaRPr lang="sv-SE"/>
          </a:p>
          <a:p>
            <a:r>
              <a:rPr lang="en-GB"/>
              <a:t>If you study animal care, you can for example work whit veterinarians, zoo keepers, specialize in dogs, work in agriculture and zoo shops.</a:t>
            </a:r>
            <a:endParaRPr lang="sv-SE"/>
          </a:p>
          <a:p>
            <a:r>
              <a:rPr lang="en-GB"/>
              <a:t> </a:t>
            </a:r>
            <a:endParaRPr lang="sv-SE"/>
          </a:p>
          <a:p>
            <a:endParaRPr lang="en-US">
              <a:cs typeface="Calibri"/>
            </a:endParaRPr>
          </a:p>
        </p:txBody>
      </p:sp>
      <p:sp>
        <p:nvSpPr>
          <p:cNvPr id="4" name="Platshållare för bildnummer 3"/>
          <p:cNvSpPr>
            <a:spLocks noGrp="1"/>
          </p:cNvSpPr>
          <p:nvPr>
            <p:ph type="sldNum" sz="quarter" idx="5"/>
          </p:nvPr>
        </p:nvSpPr>
        <p:spPr/>
        <p:txBody>
          <a:bodyPr/>
          <a:lstStyle/>
          <a:p>
            <a:fld id="{85A0DB81-C98F-4C20-92BC-8372DE50EDC6}" type="slidenum">
              <a:rPr lang="sv-SE"/>
              <a:t>5</a:t>
            </a:fld>
            <a:endParaRPr lang="sv-SE"/>
          </a:p>
        </p:txBody>
      </p:sp>
    </p:spTree>
    <p:extLst>
      <p:ext uri="{BB962C8B-B14F-4D97-AF65-F5344CB8AC3E}">
        <p14:creationId xmlns:p14="http://schemas.microsoft.com/office/powerpoint/2010/main" val="365479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Sweden has different conditions from north to the south. To summarize it shortly </a:t>
            </a:r>
            <a:r>
              <a:rPr lang="en-US"/>
              <a:t>to you there is</a:t>
            </a:r>
            <a:r>
              <a:rPr lang="en-US">
                <a:cs typeface="Calibri"/>
              </a:rPr>
              <a:t> much colder in the north (We have something that we call </a:t>
            </a:r>
            <a:r>
              <a:rPr lang="en-US" err="1">
                <a:cs typeface="Calibri"/>
              </a:rPr>
              <a:t>kalfjäll</a:t>
            </a:r>
            <a:r>
              <a:rPr lang="en-US">
                <a:cs typeface="Calibri"/>
              </a:rPr>
              <a:t>. It’s a cold climate where not much can grow, in this places we have a lots of reindeers.) </a:t>
            </a:r>
            <a:endParaRPr lang="sv-SE">
              <a:cs typeface="Calibri"/>
            </a:endParaRPr>
          </a:p>
          <a:p>
            <a:endParaRPr lang="en-US">
              <a:cs typeface="Calibri"/>
            </a:endParaRPr>
          </a:p>
          <a:p>
            <a:r>
              <a:rPr lang="en-US">
                <a:cs typeface="Calibri"/>
              </a:rPr>
              <a:t>The more south you get you will find a bigger variation of crops and bigger fields, the possibilities to a larger production of all </a:t>
            </a:r>
            <a:r>
              <a:rPr lang="en"/>
              <a:t>branches of animal production also gets bigger when you´re moving south through Sweden. </a:t>
            </a:r>
            <a:endParaRPr lang="en-US"/>
          </a:p>
        </p:txBody>
      </p:sp>
      <p:sp>
        <p:nvSpPr>
          <p:cNvPr id="4" name="Platshållare för bildnummer 3"/>
          <p:cNvSpPr>
            <a:spLocks noGrp="1"/>
          </p:cNvSpPr>
          <p:nvPr>
            <p:ph type="sldNum" sz="quarter" idx="5"/>
          </p:nvPr>
        </p:nvSpPr>
        <p:spPr/>
        <p:txBody>
          <a:bodyPr/>
          <a:lstStyle/>
          <a:p>
            <a:fld id="{85A0DB81-C98F-4C20-92BC-8372DE50EDC6}" type="slidenum">
              <a:rPr lang="sv-SE"/>
              <a:t>6</a:t>
            </a:fld>
            <a:endParaRPr lang="sv-SE"/>
          </a:p>
        </p:txBody>
      </p:sp>
    </p:spTree>
    <p:extLst>
      <p:ext uri="{BB962C8B-B14F-4D97-AF65-F5344CB8AC3E}">
        <p14:creationId xmlns:p14="http://schemas.microsoft.com/office/powerpoint/2010/main" val="218344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t>Northern Sweden is the coldest part of Sweden and therefore the growing season is shorter than in the more southern parts of the country, about 3-4 months. Because of that, grains don’t grow as well there as they do here and the grains that grow in north is mostly barley and oat.</a:t>
            </a:r>
            <a:endParaRPr lang="sv-SE"/>
          </a:p>
          <a:p>
            <a:r>
              <a:rPr lang="en-US"/>
              <a:t> </a:t>
            </a:r>
          </a:p>
          <a:p>
            <a:r>
              <a:rPr lang="en-US"/>
              <a:t>Grass is the most suited crop to grow and the midnight sun helps it grow. Midnight sun means that the sun is up both day and night, in other words around 24 hours, in the summertime. In the winter on the other hand it is night 24 hours, which means that the sun never rises.</a:t>
            </a:r>
          </a:p>
          <a:p>
            <a:r>
              <a:rPr lang="en-US"/>
              <a:t> </a:t>
            </a:r>
          </a:p>
          <a:p>
            <a:r>
              <a:rPr lang="en-US"/>
              <a:t>About 75% of the fields are planted with grass. The grass fits perfectly in a cow diet and because of that cows are the most common farm animal in north.</a:t>
            </a:r>
          </a:p>
          <a:p>
            <a:r>
              <a:rPr lang="en-US"/>
              <a:t> </a:t>
            </a:r>
          </a:p>
          <a:p>
            <a:r>
              <a:rPr lang="en-US"/>
              <a:t>In the northern Sweden there is also some Samish people that earns a living on reindeer farming. In the summer the reindeers roams freely in the mountains and forests and eats what they find.</a:t>
            </a:r>
          </a:p>
        </p:txBody>
      </p:sp>
      <p:sp>
        <p:nvSpPr>
          <p:cNvPr id="4" name="Platshållare för bildnummer 3"/>
          <p:cNvSpPr>
            <a:spLocks noGrp="1"/>
          </p:cNvSpPr>
          <p:nvPr>
            <p:ph type="sldNum" sz="quarter" idx="5"/>
          </p:nvPr>
        </p:nvSpPr>
        <p:spPr/>
        <p:txBody>
          <a:bodyPr/>
          <a:lstStyle/>
          <a:p>
            <a:fld id="{85A0DB81-C98F-4C20-92BC-8372DE50EDC6}" type="slidenum">
              <a:rPr lang="sv-SE"/>
              <a:t>7</a:t>
            </a:fld>
            <a:endParaRPr lang="sv-SE"/>
          </a:p>
        </p:txBody>
      </p:sp>
    </p:spTree>
    <p:extLst>
      <p:ext uri="{BB962C8B-B14F-4D97-AF65-F5344CB8AC3E}">
        <p14:creationId xmlns:p14="http://schemas.microsoft.com/office/powerpoint/2010/main" val="82310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In the middle of Sweden, the season of growing crops is a little bit longer than in the north but still a bit shorter than southern Sweden. </a:t>
            </a:r>
          </a:p>
          <a:p>
            <a:endParaRPr lang="en-US">
              <a:cs typeface="Calibri"/>
            </a:endParaRPr>
          </a:p>
          <a:p>
            <a:r>
              <a:rPr lang="en-US">
                <a:cs typeface="Calibri"/>
              </a:rPr>
              <a:t>The main production is Dairy and Beef cows, the reason is that it’s a lot more suitable to grow silage, hay and spring crops because of the shorter season. The possibilities of that the crop is being Wintered is way to big so we prefer to not grow Winter crops. </a:t>
            </a:r>
          </a:p>
        </p:txBody>
      </p:sp>
      <p:sp>
        <p:nvSpPr>
          <p:cNvPr id="4" name="Platshållare för bildnummer 3"/>
          <p:cNvSpPr>
            <a:spLocks noGrp="1"/>
          </p:cNvSpPr>
          <p:nvPr>
            <p:ph type="sldNum" sz="quarter" idx="5"/>
          </p:nvPr>
        </p:nvSpPr>
        <p:spPr/>
        <p:txBody>
          <a:bodyPr/>
          <a:lstStyle/>
          <a:p>
            <a:fld id="{85A0DB81-C98F-4C20-92BC-8372DE50EDC6}" type="slidenum">
              <a:rPr lang="sv-SE"/>
              <a:t>8</a:t>
            </a:fld>
            <a:endParaRPr lang="sv-SE"/>
          </a:p>
        </p:txBody>
      </p:sp>
    </p:spTree>
    <p:extLst>
      <p:ext uri="{BB962C8B-B14F-4D97-AF65-F5344CB8AC3E}">
        <p14:creationId xmlns:p14="http://schemas.microsoft.com/office/powerpoint/2010/main" val="1290679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Calibri"/>
              </a:rPr>
              <a:t>We did take one example to show you how a farm could look in the middle of Sweden, This number of cows is a normal herd in this particular place of Sweden, </a:t>
            </a:r>
            <a:r>
              <a:rPr lang="en-US" dirty="0"/>
              <a:t>70 milking cows plus the </a:t>
            </a:r>
            <a:r>
              <a:rPr lang="en" dirty="0"/>
              <a:t>recruitment animals and non milking cows... </a:t>
            </a:r>
          </a:p>
          <a:p>
            <a:endParaRPr lang="en" dirty="0">
              <a:cs typeface="Calibri"/>
            </a:endParaRPr>
          </a:p>
          <a:p>
            <a:r>
              <a:rPr lang="en" dirty="0">
                <a:cs typeface="Calibri"/>
              </a:rPr>
              <a:t>This farm have a </a:t>
            </a:r>
            <a:r>
              <a:rPr lang="en" dirty="0" err="1">
                <a:cs typeface="Calibri"/>
              </a:rPr>
              <a:t>delaval</a:t>
            </a:r>
            <a:r>
              <a:rPr lang="en" dirty="0">
                <a:cs typeface="Calibri"/>
              </a:rPr>
              <a:t> robot to 70 milking cows, </a:t>
            </a:r>
          </a:p>
          <a:p>
            <a:r>
              <a:rPr lang="en" dirty="0">
                <a:cs typeface="Calibri"/>
              </a:rPr>
              <a:t>In the most cases there is at most 60 cows to one robot which is the recommendation for the most of the robots. Most common robots is </a:t>
            </a:r>
            <a:r>
              <a:rPr lang="en" dirty="0" err="1">
                <a:cs typeface="Calibri"/>
              </a:rPr>
              <a:t>delaval</a:t>
            </a:r>
            <a:r>
              <a:rPr lang="en" dirty="0">
                <a:cs typeface="Calibri"/>
              </a:rPr>
              <a:t> and </a:t>
            </a:r>
            <a:r>
              <a:rPr lang="en" dirty="0" err="1">
                <a:cs typeface="Calibri"/>
              </a:rPr>
              <a:t>lely</a:t>
            </a:r>
            <a:r>
              <a:rPr lang="en" dirty="0">
                <a:cs typeface="Calibri"/>
              </a:rPr>
              <a:t>. And there is more common now days to have robots, but we have a lot of milking pits as well. </a:t>
            </a:r>
          </a:p>
          <a:p>
            <a:endParaRPr lang="en" dirty="0">
              <a:cs typeface="Calibri"/>
            </a:endParaRPr>
          </a:p>
          <a:p>
            <a:r>
              <a:rPr lang="en" dirty="0">
                <a:cs typeface="Calibri"/>
              </a:rPr>
              <a:t>In this kind of </a:t>
            </a:r>
            <a:r>
              <a:rPr lang="sv-SE" dirty="0">
                <a:cs typeface="Calibri"/>
              </a:rPr>
              <a:t>farm</a:t>
            </a:r>
            <a:r>
              <a:rPr lang="en" dirty="0">
                <a:cs typeface="Calibri"/>
              </a:rPr>
              <a:t> you do often produce your own grass but you do often by other protein sources. (</a:t>
            </a:r>
            <a:r>
              <a:rPr lang="en" dirty="0"/>
              <a:t>concentrates) </a:t>
            </a:r>
            <a:endParaRPr lang="en" dirty="0">
              <a:cs typeface="Calibri"/>
            </a:endParaRPr>
          </a:p>
          <a:p>
            <a:endParaRPr lang="en" dirty="0"/>
          </a:p>
          <a:p>
            <a:r>
              <a:rPr lang="en" dirty="0"/>
              <a:t>In </a:t>
            </a:r>
            <a:r>
              <a:rPr lang="en-US" dirty="0"/>
              <a:t>today's</a:t>
            </a:r>
            <a:r>
              <a:rPr lang="en" dirty="0"/>
              <a:t> situation the </a:t>
            </a:r>
            <a:r>
              <a:rPr lang="en" dirty="0" err="1"/>
              <a:t>soja</a:t>
            </a:r>
            <a:r>
              <a:rPr lang="en" dirty="0"/>
              <a:t> have been even more criticized, With unusually high prices on the market of protein the source of protein from our own land have been more important, such as field beans and canola. </a:t>
            </a:r>
            <a:endParaRPr lang="en" dirty="0">
              <a:cs typeface="Calibri"/>
            </a:endParaRPr>
          </a:p>
          <a:p>
            <a:endParaRPr lang="en" dirty="0">
              <a:cs typeface="Calibri"/>
            </a:endParaRPr>
          </a:p>
          <a:p>
            <a:endParaRPr lang="en" dirty="0">
              <a:cs typeface="Calibri"/>
            </a:endParaRPr>
          </a:p>
        </p:txBody>
      </p:sp>
      <p:sp>
        <p:nvSpPr>
          <p:cNvPr id="4" name="Platshållare för bildnummer 3"/>
          <p:cNvSpPr>
            <a:spLocks noGrp="1"/>
          </p:cNvSpPr>
          <p:nvPr>
            <p:ph type="sldNum" sz="quarter" idx="5"/>
          </p:nvPr>
        </p:nvSpPr>
        <p:spPr/>
        <p:txBody>
          <a:bodyPr/>
          <a:lstStyle/>
          <a:p>
            <a:fld id="{85A0DB81-C98F-4C20-92BC-8372DE50EDC6}" type="slidenum">
              <a:rPr lang="sv-SE"/>
              <a:t>9</a:t>
            </a:fld>
            <a:endParaRPr lang="sv-SE"/>
          </a:p>
        </p:txBody>
      </p:sp>
    </p:spTree>
    <p:extLst>
      <p:ext uri="{BB962C8B-B14F-4D97-AF65-F5344CB8AC3E}">
        <p14:creationId xmlns:p14="http://schemas.microsoft.com/office/powerpoint/2010/main" val="3963015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C3780E-A31F-EB4F-88DA-C7151EA7EEB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63E2D8B-C53B-794D-977A-3D6A28BE64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A99D37BA-F435-D740-AB47-BB5164EF658D}"/>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5" name="Platshållare för sidfot 4">
            <a:extLst>
              <a:ext uri="{FF2B5EF4-FFF2-40B4-BE49-F238E27FC236}">
                <a16:creationId xmlns:a16="http://schemas.microsoft.com/office/drawing/2014/main" id="{0AC50648-AF0E-5345-8CAE-37F68357728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96A7CA-36AB-344A-A26D-A34AE3A522D7}"/>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304092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E531C7-B8BC-074B-85A6-700A5F5F0E4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D0F5447-29AE-B143-ACED-DF67FDFFF72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F91C7D2-7397-E64C-B744-6924FCD95BDD}"/>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5" name="Platshållare för sidfot 4">
            <a:extLst>
              <a:ext uri="{FF2B5EF4-FFF2-40B4-BE49-F238E27FC236}">
                <a16:creationId xmlns:a16="http://schemas.microsoft.com/office/drawing/2014/main" id="{CDFC1F81-6486-6141-B133-7DAF71E34E5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0583BED-8317-624A-8B9F-2C6A722A52EA}"/>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371928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1FF3667-153E-034C-B7BE-027E38EE81E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EA85409-1EB4-4C4D-B8C2-552AB6DBEC7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7CD6CCA-DC84-AA44-85E8-04CF60C2FCB6}"/>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5" name="Platshållare för sidfot 4">
            <a:extLst>
              <a:ext uri="{FF2B5EF4-FFF2-40B4-BE49-F238E27FC236}">
                <a16:creationId xmlns:a16="http://schemas.microsoft.com/office/drawing/2014/main" id="{8BD58A58-150C-0342-BF3E-F41E5F3387F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95769B2-9590-8247-9BC8-A012C7EE2FBE}"/>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332147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881957-2FCD-E24D-B651-606450F11CF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A614076-B254-6649-A141-D4F05C9A3676}"/>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03E7FD4-241F-4746-AE18-A472EF9B8E5F}"/>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5" name="Platshållare för sidfot 4">
            <a:extLst>
              <a:ext uri="{FF2B5EF4-FFF2-40B4-BE49-F238E27FC236}">
                <a16:creationId xmlns:a16="http://schemas.microsoft.com/office/drawing/2014/main" id="{15326EA2-F30F-E24F-85F3-336347EDFF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B381CDC-D039-6F41-ABEB-98D2335DFF72}"/>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1966892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E5FC62-E9FB-7649-A6BE-0F95C62F19E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6D5CB708-AF6F-0E4F-8AF8-B86DE5F527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F061A45-6248-F949-9F76-8276E8736149}"/>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5" name="Platshållare för sidfot 4">
            <a:extLst>
              <a:ext uri="{FF2B5EF4-FFF2-40B4-BE49-F238E27FC236}">
                <a16:creationId xmlns:a16="http://schemas.microsoft.com/office/drawing/2014/main" id="{D30441A5-09CC-9445-BC49-DA2507DEC85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46E6F0D-9776-624C-81B0-BAAFB64F7676}"/>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1444489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3CAF63-2404-C94C-B6BC-47820CF547F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DDB379A-D138-A743-8A31-956201442AB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4020892-D1D5-C64C-B326-F0FBF75267B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889939A-ADDD-6849-8F59-EFE3E77525A4}"/>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6" name="Platshållare för sidfot 5">
            <a:extLst>
              <a:ext uri="{FF2B5EF4-FFF2-40B4-BE49-F238E27FC236}">
                <a16:creationId xmlns:a16="http://schemas.microsoft.com/office/drawing/2014/main" id="{4EC6BBDF-764F-0E4D-BE67-36E388F83C8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1F58725-176C-2442-8CD6-672229ED5BA8}"/>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11102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8AA73C-5C5C-1D48-86A9-46B6C758A68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908C439-73D8-8E4A-B8CD-443E71B3A5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F53231CF-AB2B-8644-8E33-F983C8E52D77}"/>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D00E038A-6FC6-414F-B415-B700A2A663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779BB99-B8E5-2D4E-9352-322CE3F22E7C}"/>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28955CD-1923-6243-AB67-3988052FAFEE}"/>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8" name="Platshållare för sidfot 7">
            <a:extLst>
              <a:ext uri="{FF2B5EF4-FFF2-40B4-BE49-F238E27FC236}">
                <a16:creationId xmlns:a16="http://schemas.microsoft.com/office/drawing/2014/main" id="{0E8CF6DC-659F-714A-9013-9F54078F3FE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E70227E-B059-FE49-B9DA-59B866CB05C0}"/>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111582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F6CB1C-3792-2F44-A8ED-BC9600DA5A74}"/>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80531D6-D6C0-9945-B50F-094306F852E2}"/>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4" name="Platshållare för sidfot 3">
            <a:extLst>
              <a:ext uri="{FF2B5EF4-FFF2-40B4-BE49-F238E27FC236}">
                <a16:creationId xmlns:a16="http://schemas.microsoft.com/office/drawing/2014/main" id="{4C50A220-808E-0F4E-85E6-DF74A334BB9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2A13FF7-8C59-5A41-AFB1-4047D3F7B321}"/>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828888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D54402E-66F5-2E4B-880A-9ED762D532C2}"/>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3" name="Platshållare för sidfot 2">
            <a:extLst>
              <a:ext uri="{FF2B5EF4-FFF2-40B4-BE49-F238E27FC236}">
                <a16:creationId xmlns:a16="http://schemas.microsoft.com/office/drawing/2014/main" id="{BC21EC62-5F16-7E47-AFBD-7439D654ED45}"/>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CA9C2B6-EA0A-254F-BD83-42C5C9C5C9EA}"/>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166867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4451FB-2CD1-3845-A0B6-57694190CDC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EC772F0-6A5C-5340-96F3-C8A90C69B7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5FAAA16-F068-764F-AF95-46D79A38A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710CB92-01BE-294A-9761-08AA1947E8AD}"/>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6" name="Platshållare för sidfot 5">
            <a:extLst>
              <a:ext uri="{FF2B5EF4-FFF2-40B4-BE49-F238E27FC236}">
                <a16:creationId xmlns:a16="http://schemas.microsoft.com/office/drawing/2014/main" id="{150A413C-7E30-5D4C-85C8-1537DC8F8A5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25D2E97-9402-FF4A-BFC7-9E1E899F6EF0}"/>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851895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0052AC-B04E-0943-B7C2-05CB3B316BC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42F7ACB-1DF0-5B42-A64E-8AC63372D5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CF4692CF-470F-6F45-99B5-79E890C9B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257639F-6F88-4246-8B37-C0C7DB424990}"/>
              </a:ext>
            </a:extLst>
          </p:cNvPr>
          <p:cNvSpPr>
            <a:spLocks noGrp="1"/>
          </p:cNvSpPr>
          <p:nvPr>
            <p:ph type="dt" sz="half" idx="10"/>
          </p:nvPr>
        </p:nvSpPr>
        <p:spPr/>
        <p:txBody>
          <a:bodyPr/>
          <a:lstStyle/>
          <a:p>
            <a:fld id="{E36D8FD0-6131-A340-8333-9EE5C9626131}" type="datetimeFigureOut">
              <a:rPr lang="sv-SE" smtClean="0"/>
              <a:t>2022-10-23</a:t>
            </a:fld>
            <a:endParaRPr lang="sv-SE"/>
          </a:p>
        </p:txBody>
      </p:sp>
      <p:sp>
        <p:nvSpPr>
          <p:cNvPr id="6" name="Platshållare för sidfot 5">
            <a:extLst>
              <a:ext uri="{FF2B5EF4-FFF2-40B4-BE49-F238E27FC236}">
                <a16:creationId xmlns:a16="http://schemas.microsoft.com/office/drawing/2014/main" id="{A2D5E654-7E9F-5245-B274-4E2D865104D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6252C50-0146-8B42-8D28-3B353A0C8FCD}"/>
              </a:ext>
            </a:extLst>
          </p:cNvPr>
          <p:cNvSpPr>
            <a:spLocks noGrp="1"/>
          </p:cNvSpPr>
          <p:nvPr>
            <p:ph type="sldNum" sz="quarter" idx="12"/>
          </p:nvPr>
        </p:nvSpPr>
        <p:spPr/>
        <p:txBody>
          <a:bodyPr/>
          <a:lstStyle/>
          <a:p>
            <a:fld id="{E21BA9AD-F827-3B4D-95D0-3A529C6C26CB}" type="slidenum">
              <a:rPr lang="sv-SE" smtClean="0"/>
              <a:t>‹#›</a:t>
            </a:fld>
            <a:endParaRPr lang="sv-SE"/>
          </a:p>
        </p:txBody>
      </p:sp>
    </p:spTree>
    <p:extLst>
      <p:ext uri="{BB962C8B-B14F-4D97-AF65-F5344CB8AC3E}">
        <p14:creationId xmlns:p14="http://schemas.microsoft.com/office/powerpoint/2010/main" val="429098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313CB59-2613-8A48-86C2-34C711EF83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4562688-AF93-5B4C-9EC6-3257BDC52B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C9A1C00-C7BF-D44B-A4ED-7CA7B95C25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D8FD0-6131-A340-8333-9EE5C9626131}" type="datetimeFigureOut">
              <a:rPr lang="sv-SE" smtClean="0"/>
              <a:t>2022-10-23</a:t>
            </a:fld>
            <a:endParaRPr lang="sv-SE"/>
          </a:p>
        </p:txBody>
      </p:sp>
      <p:sp>
        <p:nvSpPr>
          <p:cNvPr id="5" name="Platshållare för sidfot 4">
            <a:extLst>
              <a:ext uri="{FF2B5EF4-FFF2-40B4-BE49-F238E27FC236}">
                <a16:creationId xmlns:a16="http://schemas.microsoft.com/office/drawing/2014/main" id="{757E3834-83A2-A540-BBD9-8F8F18B6C7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E84F26C3-8431-7940-9A6D-940F5313C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BA9AD-F827-3B4D-95D0-3A529C6C26CB}" type="slidenum">
              <a:rPr lang="sv-SE" smtClean="0"/>
              <a:t>‹#›</a:t>
            </a:fld>
            <a:endParaRPr lang="sv-SE"/>
          </a:p>
        </p:txBody>
      </p:sp>
    </p:spTree>
    <p:extLst>
      <p:ext uri="{BB962C8B-B14F-4D97-AF65-F5344CB8AC3E}">
        <p14:creationId xmlns:p14="http://schemas.microsoft.com/office/powerpoint/2010/main" val="1208104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1284811D-B7D2-CA07-843C-34BA4468C9EA}"/>
              </a:ext>
            </a:extLst>
          </p:cNvPr>
          <p:cNvSpPr>
            <a:spLocks noGrp="1"/>
          </p:cNvSpPr>
          <p:nvPr>
            <p:ph type="title"/>
          </p:nvPr>
        </p:nvSpPr>
        <p:spPr>
          <a:xfrm>
            <a:off x="1051560" y="586822"/>
            <a:ext cx="3657600" cy="1645920"/>
          </a:xfrm>
        </p:spPr>
        <p:txBody>
          <a:bodyPr vert="horz" lIns="91440" tIns="45720" rIns="91440" bIns="45720" rtlCol="0">
            <a:normAutofit/>
          </a:bodyPr>
          <a:lstStyle/>
          <a:p>
            <a:r>
              <a:rPr lang="en-US" sz="3200" b="1" kern="1200">
                <a:latin typeface="Times New Roman"/>
                <a:cs typeface="Times New Roman"/>
              </a:rPr>
              <a:t>Munkagård</a:t>
            </a:r>
          </a:p>
        </p:txBody>
      </p:sp>
      <p:sp>
        <p:nvSpPr>
          <p:cNvPr id="44" name="Rectangle 43">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 name="Rectangle 45">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ontent Placeholder 18">
            <a:extLst>
              <a:ext uri="{FF2B5EF4-FFF2-40B4-BE49-F238E27FC236}">
                <a16:creationId xmlns:a16="http://schemas.microsoft.com/office/drawing/2014/main" id="{F2D8D4A3-897A-263B-34AC-3C77705FD68A}"/>
              </a:ext>
            </a:extLst>
          </p:cNvPr>
          <p:cNvSpPr>
            <a:spLocks noGrp="1"/>
          </p:cNvSpPr>
          <p:nvPr>
            <p:ph idx="1"/>
          </p:nvPr>
        </p:nvSpPr>
        <p:spPr>
          <a:xfrm>
            <a:off x="5250106" y="586822"/>
            <a:ext cx="6106742" cy="1645920"/>
          </a:xfrm>
        </p:spPr>
        <p:txBody>
          <a:bodyPr anchor="ctr">
            <a:normAutofit/>
          </a:bodyPr>
          <a:lstStyle/>
          <a:p>
            <a:r>
              <a:rPr lang="en-US" sz="1800">
                <a:cs typeface="Calibri"/>
              </a:rPr>
              <a:t>4 different categories </a:t>
            </a:r>
          </a:p>
          <a:p>
            <a:r>
              <a:rPr lang="en-US" sz="1800">
                <a:cs typeface="Calibri"/>
              </a:rPr>
              <a:t>300 students </a:t>
            </a:r>
          </a:p>
          <a:p>
            <a:r>
              <a:rPr lang="en-US" sz="1800">
                <a:cs typeface="Calibri"/>
              </a:rPr>
              <a:t>"skoljordbruk"</a:t>
            </a:r>
          </a:p>
        </p:txBody>
      </p:sp>
      <p:pic>
        <p:nvPicPr>
          <p:cNvPr id="4" name="Picture 2" descr="En bild som visar karta&#10;&#10;Automatiskt genererad beskrivning">
            <a:extLst>
              <a:ext uri="{FF2B5EF4-FFF2-40B4-BE49-F238E27FC236}">
                <a16:creationId xmlns:a16="http://schemas.microsoft.com/office/drawing/2014/main" id="{E4D9308B-2143-DF33-C11A-2D51C36B3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629" t="20247" r="15926"/>
          <a:stretch/>
        </p:blipFill>
        <p:spPr bwMode="auto">
          <a:xfrm>
            <a:off x="2441037" y="2729397"/>
            <a:ext cx="1715000" cy="3483864"/>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5" descr="En bild som visar text, gräs, utomhus, natur&#10;&#10;Automatiskt genererad beskrivning">
            <a:extLst>
              <a:ext uri="{FF2B5EF4-FFF2-40B4-BE49-F238E27FC236}">
                <a16:creationId xmlns:a16="http://schemas.microsoft.com/office/drawing/2014/main" id="{E4662CCF-FF7C-B09B-4ADF-C6ED17BA5E63}"/>
              </a:ext>
            </a:extLst>
          </p:cNvPr>
          <p:cNvPicPr>
            <a:picLocks noChangeAspect="1"/>
          </p:cNvPicPr>
          <p:nvPr/>
        </p:nvPicPr>
        <p:blipFill>
          <a:blip r:embed="rId4"/>
          <a:stretch>
            <a:fillRect/>
          </a:stretch>
        </p:blipFill>
        <p:spPr>
          <a:xfrm>
            <a:off x="6198781" y="3684290"/>
            <a:ext cx="5523082" cy="1574078"/>
          </a:xfrm>
          <a:prstGeom prst="rect">
            <a:avLst/>
          </a:prstGeom>
        </p:spPr>
      </p:pic>
      <p:sp>
        <p:nvSpPr>
          <p:cNvPr id="6" name="Explosion: 8 punkter 5">
            <a:extLst>
              <a:ext uri="{FF2B5EF4-FFF2-40B4-BE49-F238E27FC236}">
                <a16:creationId xmlns:a16="http://schemas.microsoft.com/office/drawing/2014/main" id="{8078FD91-CDA2-65F9-8963-3683B4DBB600}"/>
              </a:ext>
            </a:extLst>
          </p:cNvPr>
          <p:cNvSpPr/>
          <p:nvPr/>
        </p:nvSpPr>
        <p:spPr>
          <a:xfrm>
            <a:off x="2704920" y="5515692"/>
            <a:ext cx="244416" cy="33068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10373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A6683EF-C2B7-8134-CD90-EEEC34858807}"/>
              </a:ext>
            </a:extLst>
          </p:cNvPr>
          <p:cNvSpPr>
            <a:spLocks noGrp="1"/>
          </p:cNvSpPr>
          <p:nvPr>
            <p:ph type="title"/>
          </p:nvPr>
        </p:nvSpPr>
        <p:spPr>
          <a:xfrm>
            <a:off x="838200" y="1641752"/>
            <a:ext cx="4391025" cy="1323439"/>
          </a:xfrm>
        </p:spPr>
        <p:txBody>
          <a:bodyPr anchor="t">
            <a:normAutofit/>
          </a:bodyPr>
          <a:lstStyle/>
          <a:p>
            <a:r>
              <a:rPr lang="sv-SE" sz="4000" b="1">
                <a:solidFill>
                  <a:schemeClr val="bg1"/>
                </a:solidFill>
                <a:latin typeface="Times New Roman"/>
                <a:cs typeface="Calibri Light"/>
              </a:rPr>
              <a:t>Halland </a:t>
            </a:r>
            <a:endParaRPr lang="sv-SE" sz="4000" b="1">
              <a:solidFill>
                <a:schemeClr val="bg1"/>
              </a:solidFill>
              <a:latin typeface="Times New Roman"/>
            </a:endParaRPr>
          </a:p>
        </p:txBody>
      </p:sp>
      <p:sp>
        <p:nvSpPr>
          <p:cNvPr id="3" name="Platshållare för innehåll 2">
            <a:extLst>
              <a:ext uri="{FF2B5EF4-FFF2-40B4-BE49-F238E27FC236}">
                <a16:creationId xmlns:a16="http://schemas.microsoft.com/office/drawing/2014/main" id="{60B49997-38E7-1861-8222-53E69FA1E639}"/>
              </a:ext>
            </a:extLst>
          </p:cNvPr>
          <p:cNvSpPr>
            <a:spLocks noGrp="1"/>
          </p:cNvSpPr>
          <p:nvPr>
            <p:ph idx="1"/>
          </p:nvPr>
        </p:nvSpPr>
        <p:spPr>
          <a:xfrm>
            <a:off x="838200" y="3146400"/>
            <a:ext cx="4391025" cy="2454300"/>
          </a:xfrm>
        </p:spPr>
        <p:txBody>
          <a:bodyPr vert="horz" lIns="91440" tIns="45720" rIns="91440" bIns="45720" rtlCol="0">
            <a:normAutofit/>
          </a:bodyPr>
          <a:lstStyle/>
          <a:p>
            <a:r>
              <a:rPr lang="sv-SE" sz="2400">
                <a:solidFill>
                  <a:schemeClr val="bg1">
                    <a:alpha val="80000"/>
                  </a:schemeClr>
                </a:solidFill>
                <a:cs typeface="Calibri"/>
              </a:rPr>
              <a:t>Milk </a:t>
            </a:r>
            <a:r>
              <a:rPr lang="en-GB" sz="2400">
                <a:solidFill>
                  <a:schemeClr val="bg1">
                    <a:alpha val="80000"/>
                  </a:schemeClr>
                </a:solidFill>
                <a:cs typeface="Calibri"/>
              </a:rPr>
              <a:t>production </a:t>
            </a:r>
            <a:endParaRPr lang="sv-SE" sz="2400">
              <a:solidFill>
                <a:schemeClr val="bg1">
                  <a:alpha val="80000"/>
                </a:schemeClr>
              </a:solidFill>
              <a:cs typeface="Calibri"/>
            </a:endParaRPr>
          </a:p>
          <a:p>
            <a:r>
              <a:rPr lang="en" sz="2400">
                <a:solidFill>
                  <a:schemeClr val="bg1">
                    <a:alpha val="80000"/>
                  </a:schemeClr>
                </a:solidFill>
                <a:ea typeface="+mn-lt"/>
                <a:cs typeface="+mn-lt"/>
              </a:rPr>
              <a:t>High variation in soil types</a:t>
            </a:r>
          </a:p>
          <a:p>
            <a:r>
              <a:rPr lang="en" sz="2400">
                <a:solidFill>
                  <a:schemeClr val="bg1">
                    <a:alpha val="80000"/>
                  </a:schemeClr>
                </a:solidFill>
                <a:cs typeface="Calibri"/>
              </a:rPr>
              <a:t>Variation of crops</a:t>
            </a:r>
          </a:p>
        </p:txBody>
      </p:sp>
      <p:pic>
        <p:nvPicPr>
          <p:cNvPr id="4" name="Bildobjekt 4" descr="En bild som visar gräs, träd, utomhus, ko&#10;&#10;Automatiskt genererad beskrivning">
            <a:extLst>
              <a:ext uri="{FF2B5EF4-FFF2-40B4-BE49-F238E27FC236}">
                <a16:creationId xmlns:a16="http://schemas.microsoft.com/office/drawing/2014/main" id="{7375454D-3C08-F22A-D6FC-6C5C388C1984}"/>
              </a:ext>
            </a:extLst>
          </p:cNvPr>
          <p:cNvPicPr>
            <a:picLocks noChangeAspect="1"/>
          </p:cNvPicPr>
          <p:nvPr/>
        </p:nvPicPr>
        <p:blipFill>
          <a:blip r:embed="rId3"/>
          <a:stretch>
            <a:fillRect/>
          </a:stretch>
        </p:blipFill>
        <p:spPr>
          <a:xfrm>
            <a:off x="6095999" y="1530568"/>
            <a:ext cx="5260976" cy="3757840"/>
          </a:xfrm>
          <a:prstGeom prst="rect">
            <a:avLst/>
          </a:prstGeom>
        </p:spPr>
      </p:pic>
    </p:spTree>
    <p:extLst>
      <p:ext uri="{BB962C8B-B14F-4D97-AF65-F5344CB8AC3E}">
        <p14:creationId xmlns:p14="http://schemas.microsoft.com/office/powerpoint/2010/main" val="42929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CBE10506-560C-E935-AEB1-81C08BB80C45}"/>
              </a:ext>
            </a:extLst>
          </p:cNvPr>
          <p:cNvSpPr>
            <a:spLocks noGrp="1"/>
          </p:cNvSpPr>
          <p:nvPr>
            <p:ph type="title"/>
          </p:nvPr>
        </p:nvSpPr>
        <p:spPr>
          <a:xfrm>
            <a:off x="649270" y="506727"/>
            <a:ext cx="3885141" cy="1526741"/>
          </a:xfrm>
        </p:spPr>
        <p:txBody>
          <a:bodyPr vert="horz" lIns="91440" tIns="45720" rIns="91440" bIns="45720" rtlCol="0">
            <a:normAutofit/>
          </a:bodyPr>
          <a:lstStyle/>
          <a:p>
            <a:pPr algn="r">
              <a:spcBef>
                <a:spcPts val="1000"/>
              </a:spcBef>
            </a:pPr>
            <a:br>
              <a:rPr lang="en-US" sz="1400">
                <a:ea typeface="+mj-lt"/>
                <a:cs typeface="+mj-lt"/>
              </a:rPr>
            </a:br>
            <a:r>
              <a:rPr lang="en-GB" sz="1400">
                <a:solidFill>
                  <a:schemeClr val="bg1"/>
                </a:solidFill>
                <a:ea typeface="+mj-lt"/>
                <a:cs typeface="+mj-lt"/>
              </a:rPr>
              <a:t>Mostly grain farms with pigs, similar to Denmark</a:t>
            </a:r>
            <a:endParaRPr lang="en-US" sz="1400">
              <a:solidFill>
                <a:schemeClr val="bg1"/>
              </a:solidFill>
              <a:ea typeface="+mj-lt"/>
              <a:cs typeface="+mj-lt"/>
            </a:endParaRPr>
          </a:p>
          <a:p>
            <a:pPr marL="285750" indent="-285750" algn="r">
              <a:spcBef>
                <a:spcPts val="1000"/>
              </a:spcBef>
              <a:buFont typeface="Arial"/>
              <a:buChar char="•"/>
            </a:pPr>
            <a:r>
              <a:rPr lang="en-GB" sz="1400">
                <a:solidFill>
                  <a:schemeClr val="bg1"/>
                </a:solidFill>
                <a:ea typeface="+mj-lt"/>
                <a:cs typeface="+mj-lt"/>
              </a:rPr>
              <a:t>Beets, potatoes and grain</a:t>
            </a:r>
            <a:endParaRPr lang="en-US" sz="1400">
              <a:solidFill>
                <a:schemeClr val="bg1"/>
              </a:solidFill>
              <a:ea typeface="+mj-lt"/>
              <a:cs typeface="+mj-lt"/>
            </a:endParaRPr>
          </a:p>
          <a:p>
            <a:pPr marL="285750" indent="-285750" algn="r">
              <a:spcBef>
                <a:spcPts val="1000"/>
              </a:spcBef>
              <a:buFont typeface="Arial"/>
              <a:buChar char="•"/>
            </a:pPr>
            <a:r>
              <a:rPr lang="en-GB" sz="1400">
                <a:solidFill>
                  <a:schemeClr val="bg1"/>
                </a:solidFill>
                <a:ea typeface="+mj-lt"/>
                <a:cs typeface="+mj-lt"/>
              </a:rPr>
              <a:t>Mostly bigger farms </a:t>
            </a:r>
            <a:r>
              <a:rPr lang="en-US" sz="1400">
                <a:solidFill>
                  <a:schemeClr val="bg1"/>
                </a:solidFill>
                <a:cs typeface="Calibri Light"/>
              </a:rPr>
              <a:t> </a:t>
            </a:r>
            <a:endParaRPr lang="en-US" sz="1400">
              <a:solidFill>
                <a:schemeClr val="bg1"/>
              </a:solidFill>
            </a:endParaRPr>
          </a:p>
        </p:txBody>
      </p:sp>
      <p:cxnSp>
        <p:nvCxnSpPr>
          <p:cNvPr id="37" name="Straight Connector 3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2" name="Content Placeholder 31">
            <a:extLst>
              <a:ext uri="{FF2B5EF4-FFF2-40B4-BE49-F238E27FC236}">
                <a16:creationId xmlns:a16="http://schemas.microsoft.com/office/drawing/2014/main" id="{B76B235A-F461-FD4E-DC87-716F975910AA}"/>
              </a:ext>
            </a:extLst>
          </p:cNvPr>
          <p:cNvSpPr>
            <a:spLocks noGrp="1"/>
          </p:cNvSpPr>
          <p:nvPr>
            <p:ph idx="1"/>
          </p:nvPr>
        </p:nvSpPr>
        <p:spPr>
          <a:xfrm>
            <a:off x="4945336" y="506727"/>
            <a:ext cx="6609921" cy="1526741"/>
          </a:xfrm>
        </p:spPr>
        <p:txBody>
          <a:bodyPr anchor="ctr">
            <a:normAutofit/>
          </a:bodyPr>
          <a:lstStyle/>
          <a:p>
            <a:r>
              <a:rPr lang="en-US" sz="4400" b="1" err="1">
                <a:solidFill>
                  <a:schemeClr val="bg1"/>
                </a:solidFill>
                <a:ea typeface="+mn-lt"/>
                <a:cs typeface="+mn-lt"/>
              </a:rPr>
              <a:t>Skåne</a:t>
            </a:r>
            <a:r>
              <a:rPr lang="en-US" sz="4400" b="1">
                <a:solidFill>
                  <a:schemeClr val="bg1"/>
                </a:solidFill>
                <a:ea typeface="+mn-lt"/>
                <a:cs typeface="+mn-lt"/>
              </a:rPr>
              <a:t> </a:t>
            </a:r>
            <a:r>
              <a:rPr lang="en-US" sz="4400">
                <a:solidFill>
                  <a:schemeClr val="bg1"/>
                </a:solidFill>
                <a:ea typeface="+mn-lt"/>
                <a:cs typeface="+mn-lt"/>
              </a:rPr>
              <a:t>south Sweden</a:t>
            </a:r>
            <a:br>
              <a:rPr lang="en-US" sz="2200">
                <a:solidFill>
                  <a:schemeClr val="bg1"/>
                </a:solidFill>
                <a:ea typeface="+mn-lt"/>
                <a:cs typeface="+mn-lt"/>
              </a:rPr>
            </a:br>
            <a:endParaRPr lang="en-US" sz="2200">
              <a:ea typeface="+mn-lt"/>
              <a:cs typeface="+mn-lt"/>
            </a:endParaRPr>
          </a:p>
        </p:txBody>
      </p:sp>
      <p:pic>
        <p:nvPicPr>
          <p:cNvPr id="5" name="Bildobjekt 5" descr="En bild som visar gräs, himmel, utomhus, natur&#10;&#10;Automatiskt genererad beskrivning">
            <a:extLst>
              <a:ext uri="{FF2B5EF4-FFF2-40B4-BE49-F238E27FC236}">
                <a16:creationId xmlns:a16="http://schemas.microsoft.com/office/drawing/2014/main" id="{CF07FF12-D9B8-84E3-44ED-067E1EC07935}"/>
              </a:ext>
            </a:extLst>
          </p:cNvPr>
          <p:cNvPicPr>
            <a:picLocks noChangeAspect="1"/>
          </p:cNvPicPr>
          <p:nvPr/>
        </p:nvPicPr>
        <p:blipFill rotWithShape="1">
          <a:blip r:embed="rId3"/>
          <a:srcRect l="9219" r="24777" b="2"/>
          <a:stretch/>
        </p:blipFill>
        <p:spPr>
          <a:xfrm>
            <a:off x="393308" y="2523915"/>
            <a:ext cx="5559480" cy="3749040"/>
          </a:xfrm>
          <a:prstGeom prst="rect">
            <a:avLst/>
          </a:prstGeom>
        </p:spPr>
      </p:pic>
      <p:pic>
        <p:nvPicPr>
          <p:cNvPr id="4" name="Bildobjekt 4" descr="En bild som visar himmel, gräs, utomhus, fält&#10;&#10;Automatiskt genererad beskrivning">
            <a:extLst>
              <a:ext uri="{FF2B5EF4-FFF2-40B4-BE49-F238E27FC236}">
                <a16:creationId xmlns:a16="http://schemas.microsoft.com/office/drawing/2014/main" id="{42F09057-8A82-7763-0A3E-D0013398891C}"/>
              </a:ext>
            </a:extLst>
          </p:cNvPr>
          <p:cNvPicPr>
            <a:picLocks noChangeAspect="1"/>
          </p:cNvPicPr>
          <p:nvPr/>
        </p:nvPicPr>
        <p:blipFill rotWithShape="1">
          <a:blip r:embed="rId4"/>
          <a:srcRect r="1" b="9768"/>
          <a:stretch/>
        </p:blipFill>
        <p:spPr>
          <a:xfrm>
            <a:off x="6251736" y="2527997"/>
            <a:ext cx="5546955" cy="3749040"/>
          </a:xfrm>
          <a:prstGeom prst="rect">
            <a:avLst/>
          </a:prstGeom>
        </p:spPr>
      </p:pic>
    </p:spTree>
    <p:extLst>
      <p:ext uri="{BB962C8B-B14F-4D97-AF65-F5344CB8AC3E}">
        <p14:creationId xmlns:p14="http://schemas.microsoft.com/office/powerpoint/2010/main" val="142776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Bildobjekt 4" descr="En bild som visar träd, gräs, utomhus, hus&#10;&#10;Automatiskt genererad beskrivning">
            <a:extLst>
              <a:ext uri="{FF2B5EF4-FFF2-40B4-BE49-F238E27FC236}">
                <a16:creationId xmlns:a16="http://schemas.microsoft.com/office/drawing/2014/main" id="{17A08A5E-FEA0-F1AD-AE85-43633050CD8A}"/>
              </a:ext>
            </a:extLst>
          </p:cNvPr>
          <p:cNvPicPr>
            <a:picLocks noChangeAspect="1"/>
          </p:cNvPicPr>
          <p:nvPr/>
        </p:nvPicPr>
        <p:blipFill rotWithShape="1">
          <a:blip r:embed="rId3"/>
          <a:srcRect t="2781" r="-1" b="22199"/>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704B80BF-A6F1-5D4F-9B3A-448F64134B14}"/>
              </a:ext>
            </a:extLst>
          </p:cNvPr>
          <p:cNvSpPr>
            <a:spLocks noGrp="1"/>
          </p:cNvSpPr>
          <p:nvPr>
            <p:ph type="title"/>
          </p:nvPr>
        </p:nvSpPr>
        <p:spPr>
          <a:xfrm>
            <a:off x="618062" y="4185749"/>
            <a:ext cx="9265771" cy="622836"/>
          </a:xfrm>
        </p:spPr>
        <p:txBody>
          <a:bodyPr>
            <a:normAutofit/>
          </a:bodyPr>
          <a:lstStyle/>
          <a:p>
            <a:r>
              <a:rPr lang="en-US" sz="3600" err="1">
                <a:cs typeface="Calibri Light"/>
              </a:rPr>
              <a:t>Skabernäs</a:t>
            </a:r>
            <a:endParaRPr lang="en-US" sz="3600">
              <a:cs typeface="Calibri Light"/>
            </a:endParaRPr>
          </a:p>
        </p:txBody>
      </p:sp>
      <p:sp>
        <p:nvSpPr>
          <p:cNvPr id="3" name="Platshållare för innehåll 2">
            <a:extLst>
              <a:ext uri="{FF2B5EF4-FFF2-40B4-BE49-F238E27FC236}">
                <a16:creationId xmlns:a16="http://schemas.microsoft.com/office/drawing/2014/main" id="{BFC2BC09-6DB5-D64B-B8FF-43FF940CFFCB}"/>
              </a:ext>
            </a:extLst>
          </p:cNvPr>
          <p:cNvSpPr>
            <a:spLocks noGrp="1"/>
          </p:cNvSpPr>
          <p:nvPr>
            <p:ph idx="1"/>
          </p:nvPr>
        </p:nvSpPr>
        <p:spPr>
          <a:xfrm>
            <a:off x="618063" y="4856921"/>
            <a:ext cx="9565028" cy="1249240"/>
          </a:xfrm>
        </p:spPr>
        <p:txBody>
          <a:bodyPr vert="horz" lIns="91440" tIns="45720" rIns="91440" bIns="45720" rtlCol="0" anchor="t">
            <a:normAutofit/>
          </a:bodyPr>
          <a:lstStyle/>
          <a:p>
            <a:r>
              <a:rPr lang="en-GB" sz="1800" err="1">
                <a:cs typeface="Calibri"/>
              </a:rPr>
              <a:t>Skabersjö</a:t>
            </a:r>
            <a:r>
              <a:rPr lang="en-GB" sz="1800">
                <a:cs typeface="Calibri"/>
              </a:rPr>
              <a:t> agriculture</a:t>
            </a:r>
          </a:p>
          <a:p>
            <a:r>
              <a:rPr lang="en-GB" sz="1800">
                <a:cs typeface="Calibri"/>
              </a:rPr>
              <a:t>3200 hectare of arable land</a:t>
            </a:r>
          </a:p>
          <a:p>
            <a:r>
              <a:rPr lang="en-GB" sz="1800">
                <a:cs typeface="Calibri"/>
              </a:rPr>
              <a:t>2000 hectare of productive forest</a:t>
            </a:r>
          </a:p>
        </p:txBody>
      </p:sp>
    </p:spTree>
    <p:extLst>
      <p:ext uri="{BB962C8B-B14F-4D97-AF65-F5344CB8AC3E}">
        <p14:creationId xmlns:p14="http://schemas.microsoft.com/office/powerpoint/2010/main" val="233861316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749D4C-EE6C-D5EB-F4F8-AC63640C837A}"/>
              </a:ext>
            </a:extLst>
          </p:cNvPr>
          <p:cNvSpPr>
            <a:spLocks noGrp="1"/>
          </p:cNvSpPr>
          <p:nvPr>
            <p:ph type="title"/>
          </p:nvPr>
        </p:nvSpPr>
        <p:spPr>
          <a:xfrm>
            <a:off x="6289158" y="803325"/>
            <a:ext cx="5259707" cy="1325563"/>
          </a:xfrm>
        </p:spPr>
        <p:txBody>
          <a:bodyPr>
            <a:normAutofit/>
          </a:bodyPr>
          <a:lstStyle/>
          <a:p>
            <a:r>
              <a:rPr lang="en-US"/>
              <a:t>Intermediate crops</a:t>
            </a:r>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Snabb mineralisering efter mellangrödor • Lantbrukets Affärer">
            <a:extLst>
              <a:ext uri="{FF2B5EF4-FFF2-40B4-BE49-F238E27FC236}">
                <a16:creationId xmlns:a16="http://schemas.microsoft.com/office/drawing/2014/main" id="{459C5F82-C797-48AF-EAF8-6AC6212AB8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39" r="21688"/>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Platshållare för innehåll 2">
            <a:extLst>
              <a:ext uri="{FF2B5EF4-FFF2-40B4-BE49-F238E27FC236}">
                <a16:creationId xmlns:a16="http://schemas.microsoft.com/office/drawing/2014/main" id="{9A05F024-B0FD-4EA5-4D20-3F3CD6A1D122}"/>
              </a:ext>
            </a:extLst>
          </p:cNvPr>
          <p:cNvSpPr>
            <a:spLocks noGrp="1"/>
          </p:cNvSpPr>
          <p:nvPr>
            <p:ph idx="1"/>
          </p:nvPr>
        </p:nvSpPr>
        <p:spPr>
          <a:xfrm>
            <a:off x="6289158" y="2279018"/>
            <a:ext cx="5259714" cy="3375920"/>
          </a:xfrm>
        </p:spPr>
        <p:txBody>
          <a:bodyPr anchor="t">
            <a:normAutofit/>
          </a:bodyPr>
          <a:lstStyle/>
          <a:p>
            <a:pPr marL="0" indent="0">
              <a:buNone/>
            </a:pPr>
            <a:endParaRPr lang="en-US" sz="1800"/>
          </a:p>
          <a:p>
            <a:pPr marL="0" indent="0">
              <a:buNone/>
            </a:pPr>
            <a:r>
              <a:rPr lang="en-US" sz="1800"/>
              <a:t>Value of the crop depence on where you farm it</a:t>
            </a:r>
          </a:p>
          <a:p>
            <a:pPr marL="0" indent="0">
              <a:buNone/>
            </a:pPr>
            <a:endParaRPr lang="en-US" sz="1800"/>
          </a:p>
          <a:p>
            <a:pPr marL="0" indent="0">
              <a:buNone/>
            </a:pPr>
            <a:r>
              <a:rPr lang="en-US" sz="1800"/>
              <a:t>It´s good as a change when you have a crop rotation with less grassland</a:t>
            </a:r>
          </a:p>
          <a:p>
            <a:pPr marL="0" indent="0">
              <a:buNone/>
            </a:pPr>
            <a:endParaRPr lang="en-US" sz="1800"/>
          </a:p>
          <a:p>
            <a:pPr marL="0" indent="0">
              <a:buNone/>
            </a:pPr>
            <a:endParaRPr lang="en-US" sz="1800"/>
          </a:p>
          <a:p>
            <a:pPr marL="0" indent="0">
              <a:buNone/>
            </a:pPr>
            <a:endParaRPr lang="en-US" sz="1800"/>
          </a:p>
        </p:txBody>
      </p:sp>
    </p:spTree>
    <p:extLst>
      <p:ext uri="{BB962C8B-B14F-4D97-AF65-F5344CB8AC3E}">
        <p14:creationId xmlns:p14="http://schemas.microsoft.com/office/powerpoint/2010/main" val="101408136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objekt 5" descr="En bild som visar utomhus, person, lastbil&#10;&#10;Automatiskt genererad beskrivning">
            <a:extLst>
              <a:ext uri="{FF2B5EF4-FFF2-40B4-BE49-F238E27FC236}">
                <a16:creationId xmlns:a16="http://schemas.microsoft.com/office/drawing/2014/main" id="{97B42196-EC3C-8FD3-603C-28136F355F19}"/>
              </a:ext>
            </a:extLst>
          </p:cNvPr>
          <p:cNvPicPr>
            <a:picLocks noGrp="1" noChangeAspect="1"/>
          </p:cNvPicPr>
          <p:nvPr>
            <p:ph idx="1"/>
          </p:nvPr>
        </p:nvPicPr>
        <p:blipFill rotWithShape="1">
          <a:blip r:embed="rId3"/>
          <a:srcRect t="7662" b="8068"/>
          <a:stretch/>
        </p:blipFill>
        <p:spPr>
          <a:xfrm>
            <a:off x="20" y="10"/>
            <a:ext cx="12191980" cy="6857990"/>
          </a:xfrm>
          <a:prstGeom prst="rect">
            <a:avLst/>
          </a:prstGeom>
        </p:spPr>
      </p:pic>
      <p:sp>
        <p:nvSpPr>
          <p:cNvPr id="23"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BFC4101C-5061-84BC-20F7-8EE961A90E6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cs typeface="Calibri Light"/>
              </a:rPr>
              <a:t>Thanks!</a:t>
            </a:r>
          </a:p>
        </p:txBody>
      </p:sp>
      <p:cxnSp>
        <p:nvCxnSpPr>
          <p:cNvPr id="24"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599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F6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4100C2B9-6EEC-E0FC-1565-8393E269E65D}"/>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sv-SE" sz="2600" err="1">
                <a:solidFill>
                  <a:srgbClr val="FFFFFF"/>
                </a:solidFill>
                <a:cs typeface="Calibri Light"/>
              </a:rPr>
              <a:t>Agriculture</a:t>
            </a:r>
            <a:r>
              <a:rPr lang="sv-SE" sz="2600">
                <a:solidFill>
                  <a:srgbClr val="FFFFFF"/>
                </a:solidFill>
                <a:cs typeface="Calibri Light"/>
              </a:rPr>
              <a:t> </a:t>
            </a:r>
          </a:p>
        </p:txBody>
      </p:sp>
      <p:pic>
        <p:nvPicPr>
          <p:cNvPr id="5" name="Bildobjekt 4" descr="En bild som visar gräs, utomhus, himmel, lastbil&#10;&#10;Automatiskt genererad beskrivning">
            <a:extLst>
              <a:ext uri="{FF2B5EF4-FFF2-40B4-BE49-F238E27FC236}">
                <a16:creationId xmlns:a16="http://schemas.microsoft.com/office/drawing/2014/main" id="{488636C4-640D-ECAF-6B0E-2A429D344702}"/>
              </a:ext>
            </a:extLst>
          </p:cNvPr>
          <p:cNvPicPr>
            <a:picLocks noChangeAspect="1"/>
          </p:cNvPicPr>
          <p:nvPr/>
        </p:nvPicPr>
        <p:blipFill rotWithShape="1">
          <a:blip r:embed="rId3"/>
          <a:srcRect l="2364" r="21573" b="-1"/>
          <a:stretch/>
        </p:blipFill>
        <p:spPr>
          <a:xfrm>
            <a:off x="4038600" y="1313299"/>
            <a:ext cx="5266677" cy="3091146"/>
          </a:xfrm>
          <a:prstGeom prst="rect">
            <a:avLst/>
          </a:prstGeom>
        </p:spPr>
      </p:pic>
      <p:sp>
        <p:nvSpPr>
          <p:cNvPr id="3" name="Platshållare för innehåll 2">
            <a:extLst>
              <a:ext uri="{FF2B5EF4-FFF2-40B4-BE49-F238E27FC236}">
                <a16:creationId xmlns:a16="http://schemas.microsoft.com/office/drawing/2014/main" id="{BC99591C-06B4-C20C-A84E-37BDFC459933}"/>
              </a:ext>
            </a:extLst>
          </p:cNvPr>
          <p:cNvSpPr>
            <a:spLocks noGrp="1"/>
          </p:cNvSpPr>
          <p:nvPr>
            <p:ph idx="1"/>
          </p:nvPr>
        </p:nvSpPr>
        <p:spPr>
          <a:xfrm>
            <a:off x="4038600" y="4884872"/>
            <a:ext cx="7188199" cy="1835241"/>
          </a:xfrm>
        </p:spPr>
        <p:txBody>
          <a:bodyPr>
            <a:normAutofit/>
          </a:bodyPr>
          <a:lstStyle/>
          <a:p>
            <a:r>
              <a:rPr lang="sv-SE" sz="1800"/>
              <a:t>80 </a:t>
            </a:r>
            <a:r>
              <a:rPr lang="sv-SE" sz="1800" err="1"/>
              <a:t>Dairy</a:t>
            </a:r>
            <a:r>
              <a:rPr lang="sv-SE" sz="1800"/>
              <a:t> </a:t>
            </a:r>
            <a:r>
              <a:rPr lang="sv-SE" sz="1800" err="1"/>
              <a:t>cows</a:t>
            </a:r>
            <a:endParaRPr lang="sv-SE" sz="1800"/>
          </a:p>
          <a:p>
            <a:r>
              <a:rPr lang="sv-SE" sz="1800"/>
              <a:t>80 </a:t>
            </a:r>
            <a:r>
              <a:rPr lang="sv-SE" sz="1800" err="1"/>
              <a:t>Sows</a:t>
            </a:r>
            <a:endParaRPr lang="sv-SE" sz="1800"/>
          </a:p>
          <a:p>
            <a:r>
              <a:rPr lang="sv-SE" sz="1800"/>
              <a:t>200 </a:t>
            </a:r>
            <a:r>
              <a:rPr lang="en-GB" sz="1800"/>
              <a:t>hectare</a:t>
            </a:r>
          </a:p>
          <a:p>
            <a:r>
              <a:rPr lang="en-GB" sz="1800"/>
              <a:t>A lot of practical experience</a:t>
            </a:r>
          </a:p>
        </p:txBody>
      </p:sp>
    </p:spTree>
    <p:extLst>
      <p:ext uri="{BB962C8B-B14F-4D97-AF65-F5344CB8AC3E}">
        <p14:creationId xmlns:p14="http://schemas.microsoft.com/office/powerpoint/2010/main" val="125645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EE924FBF-6564-DD3E-F6EA-738E1322AE2E}"/>
              </a:ext>
            </a:extLst>
          </p:cNvPr>
          <p:cNvSpPr>
            <a:spLocks noGrp="1"/>
          </p:cNvSpPr>
          <p:nvPr>
            <p:ph type="title"/>
          </p:nvPr>
        </p:nvSpPr>
        <p:spPr>
          <a:xfrm>
            <a:off x="841247" y="474146"/>
            <a:ext cx="10515593" cy="1197864"/>
          </a:xfrm>
        </p:spPr>
        <p:txBody>
          <a:bodyPr>
            <a:normAutofit/>
          </a:bodyPr>
          <a:lstStyle/>
          <a:p>
            <a:r>
              <a:rPr lang="sv-SE" b="1" err="1">
                <a:latin typeface="Times New Roman"/>
                <a:cs typeface="Calibri Light"/>
              </a:rPr>
              <a:t>Gardeners</a:t>
            </a:r>
            <a:endParaRPr lang="sv-SE" b="1" err="1">
              <a:latin typeface="Times New Roman"/>
            </a:endParaRPr>
          </a:p>
        </p:txBody>
      </p:sp>
      <p:sp>
        <p:nvSpPr>
          <p:cNvPr id="13"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objekt 4" descr="En bild som visar träd, utomhus, mark, pojke&#10;&#10;Automatiskt genererad beskrivning">
            <a:extLst>
              <a:ext uri="{FF2B5EF4-FFF2-40B4-BE49-F238E27FC236}">
                <a16:creationId xmlns:a16="http://schemas.microsoft.com/office/drawing/2014/main" id="{B2CA2429-41D9-3435-8F20-BBA84780A2D2}"/>
              </a:ext>
            </a:extLst>
          </p:cNvPr>
          <p:cNvPicPr>
            <a:picLocks noChangeAspect="1"/>
          </p:cNvPicPr>
          <p:nvPr/>
        </p:nvPicPr>
        <p:blipFill rotWithShape="1">
          <a:blip r:embed="rId3"/>
          <a:srcRect l="89" r="754" b="-2"/>
          <a:stretch/>
        </p:blipFill>
        <p:spPr>
          <a:xfrm>
            <a:off x="835153" y="2002117"/>
            <a:ext cx="6215794" cy="4171569"/>
          </a:xfrm>
          <a:prstGeom prst="rect">
            <a:avLst/>
          </a:prstGeom>
        </p:spPr>
      </p:pic>
      <p:sp>
        <p:nvSpPr>
          <p:cNvPr id="8" name="Content Placeholder 7">
            <a:extLst>
              <a:ext uri="{FF2B5EF4-FFF2-40B4-BE49-F238E27FC236}">
                <a16:creationId xmlns:a16="http://schemas.microsoft.com/office/drawing/2014/main" id="{C82B19CA-1C6A-7139-2676-E796EE848C69}"/>
              </a:ext>
            </a:extLst>
          </p:cNvPr>
          <p:cNvSpPr>
            <a:spLocks noGrp="1"/>
          </p:cNvSpPr>
          <p:nvPr>
            <p:ph idx="1"/>
          </p:nvPr>
        </p:nvSpPr>
        <p:spPr>
          <a:xfrm>
            <a:off x="7533314" y="1999578"/>
            <a:ext cx="3823525" cy="4171568"/>
          </a:xfrm>
        </p:spPr>
        <p:txBody>
          <a:bodyPr anchor="ctr">
            <a:normAutofit/>
          </a:bodyPr>
          <a:lstStyle/>
          <a:p>
            <a:r>
              <a:rPr lang="en-US" sz="2000">
                <a:cs typeface="Calibri"/>
              </a:rPr>
              <a:t>Wide education</a:t>
            </a:r>
          </a:p>
          <a:p>
            <a:endParaRPr lang="en-US" sz="2000">
              <a:cs typeface="Calibri"/>
            </a:endParaRPr>
          </a:p>
          <a:p>
            <a:r>
              <a:rPr lang="en-US" sz="2000">
                <a:cs typeface="Calibri"/>
              </a:rPr>
              <a:t>They take care of the school park</a:t>
            </a:r>
          </a:p>
          <a:p>
            <a:endParaRPr lang="en-US" sz="2000">
              <a:cs typeface="Calibri"/>
            </a:endParaRPr>
          </a:p>
          <a:p>
            <a:r>
              <a:rPr lang="en-US" sz="2000">
                <a:cs typeface="Calibri"/>
              </a:rPr>
              <a:t>15 weeks of practical experience</a:t>
            </a:r>
          </a:p>
        </p:txBody>
      </p:sp>
    </p:spTree>
    <p:extLst>
      <p:ext uri="{BB962C8B-B14F-4D97-AF65-F5344CB8AC3E}">
        <p14:creationId xmlns:p14="http://schemas.microsoft.com/office/powerpoint/2010/main" val="392566044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objekt 5" descr="En bild som visar träd, utomhus, skog, trä&#10;&#10;Automatiskt genererad beskrivning">
            <a:extLst>
              <a:ext uri="{FF2B5EF4-FFF2-40B4-BE49-F238E27FC236}">
                <a16:creationId xmlns:a16="http://schemas.microsoft.com/office/drawing/2014/main" id="{85718821-F2C0-D147-A382-576F07000F14}"/>
              </a:ext>
            </a:extLst>
          </p:cNvPr>
          <p:cNvPicPr>
            <a:picLocks noChangeAspect="1"/>
          </p:cNvPicPr>
          <p:nvPr/>
        </p:nvPicPr>
        <p:blipFill rotWithShape="1">
          <a:blip r:embed="rId3"/>
          <a:srcRect t="2938" r="2" b="13967"/>
          <a:stretch/>
        </p:blipFill>
        <p:spPr>
          <a:xfrm>
            <a:off x="6015107" y="-1"/>
            <a:ext cx="6176895" cy="2937954"/>
          </a:xfrm>
          <a:prstGeom prst="rect">
            <a:avLst/>
          </a:prstGeom>
        </p:spPr>
      </p:pic>
      <p:pic>
        <p:nvPicPr>
          <p:cNvPr id="4" name="Bildobjekt 4" descr="En bild som visar träd, utomhus, gräs, skog&#10;&#10;Automatiskt genererad beskrivning">
            <a:extLst>
              <a:ext uri="{FF2B5EF4-FFF2-40B4-BE49-F238E27FC236}">
                <a16:creationId xmlns:a16="http://schemas.microsoft.com/office/drawing/2014/main" id="{D898C0E3-6507-F8B9-7D15-18F1BB18D074}"/>
              </a:ext>
            </a:extLst>
          </p:cNvPr>
          <p:cNvPicPr>
            <a:picLocks noChangeAspect="1"/>
          </p:cNvPicPr>
          <p:nvPr/>
        </p:nvPicPr>
        <p:blipFill rotWithShape="1">
          <a:blip r:embed="rId4"/>
          <a:srcRect t="14268" r="1" b="1"/>
          <a:stretch/>
        </p:blipFill>
        <p:spPr>
          <a:xfrm>
            <a:off x="4203638" y="2937953"/>
            <a:ext cx="7988360" cy="3920047"/>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C2C4B894-EBD5-3A35-385E-8CF11BB0689B}"/>
              </a:ext>
            </a:extLst>
          </p:cNvPr>
          <p:cNvSpPr>
            <a:spLocks noGrp="1"/>
          </p:cNvSpPr>
          <p:nvPr>
            <p:ph type="title"/>
          </p:nvPr>
        </p:nvSpPr>
        <p:spPr>
          <a:xfrm>
            <a:off x="804672" y="365125"/>
            <a:ext cx="5266155" cy="1325563"/>
          </a:xfrm>
        </p:spPr>
        <p:txBody>
          <a:bodyPr>
            <a:normAutofit/>
          </a:bodyPr>
          <a:lstStyle/>
          <a:p>
            <a:r>
              <a:rPr lang="sv-SE" b="1">
                <a:latin typeface="Times New Roman"/>
                <a:cs typeface="Calibri Light"/>
              </a:rPr>
              <a:t>Forest </a:t>
            </a:r>
            <a:endParaRPr lang="sv-SE" b="1">
              <a:latin typeface="Times New Roman"/>
            </a:endParaRPr>
          </a:p>
        </p:txBody>
      </p:sp>
      <p:sp>
        <p:nvSpPr>
          <p:cNvPr id="9" name="Content Placeholder 8">
            <a:extLst>
              <a:ext uri="{FF2B5EF4-FFF2-40B4-BE49-F238E27FC236}">
                <a16:creationId xmlns:a16="http://schemas.microsoft.com/office/drawing/2014/main" id="{2E50F049-243F-7556-5628-9FCC2129F2DE}"/>
              </a:ext>
            </a:extLst>
          </p:cNvPr>
          <p:cNvSpPr>
            <a:spLocks noGrp="1"/>
          </p:cNvSpPr>
          <p:nvPr>
            <p:ph idx="1"/>
          </p:nvPr>
        </p:nvSpPr>
        <p:spPr>
          <a:xfrm>
            <a:off x="804672" y="2022601"/>
            <a:ext cx="3941499" cy="4154361"/>
          </a:xfrm>
        </p:spPr>
        <p:txBody>
          <a:bodyPr vert="horz" lIns="91440" tIns="45720" rIns="91440" bIns="45720" rtlCol="0" anchor="t">
            <a:normAutofit/>
          </a:bodyPr>
          <a:lstStyle/>
          <a:p>
            <a:r>
              <a:rPr lang="en-US" sz="2000">
                <a:cs typeface="Calibri"/>
              </a:rPr>
              <a:t>Manual labor</a:t>
            </a:r>
          </a:p>
          <a:p>
            <a:r>
              <a:rPr lang="en-US" sz="2000">
                <a:cs typeface="Calibri"/>
              </a:rPr>
              <a:t>Machine labor</a:t>
            </a:r>
          </a:p>
          <a:p>
            <a:r>
              <a:rPr lang="en-US" sz="2000">
                <a:cs typeface="Calibri"/>
              </a:rPr>
              <a:t>Most of the certifications</a:t>
            </a:r>
          </a:p>
          <a:p>
            <a:endParaRPr lang="en-US" sz="2000">
              <a:cs typeface="Calibri"/>
            </a:endParaRPr>
          </a:p>
        </p:txBody>
      </p:sp>
    </p:spTree>
    <p:extLst>
      <p:ext uri="{BB962C8B-B14F-4D97-AF65-F5344CB8AC3E}">
        <p14:creationId xmlns:p14="http://schemas.microsoft.com/office/powerpoint/2010/main" val="342440850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objekt 4" descr="En bild som visar träd, utomhus, däggdjur, trä&#10;&#10;Automatiskt genererad beskrivning">
            <a:extLst>
              <a:ext uri="{FF2B5EF4-FFF2-40B4-BE49-F238E27FC236}">
                <a16:creationId xmlns:a16="http://schemas.microsoft.com/office/drawing/2014/main" id="{19F21798-ABEA-A4B7-B743-F4436776B3B4}"/>
              </a:ext>
            </a:extLst>
          </p:cNvPr>
          <p:cNvPicPr>
            <a:picLocks noGrp="1" noChangeAspect="1"/>
          </p:cNvPicPr>
          <p:nvPr>
            <p:ph idx="1"/>
          </p:nvPr>
        </p:nvPicPr>
        <p:blipFill rotWithShape="1">
          <a:blip r:embed="rId3"/>
          <a:srcRect l="12827" r="9837" b="2"/>
          <a:stretch/>
        </p:blipFill>
        <p:spPr>
          <a:xfrm>
            <a:off x="5548313" y="642938"/>
            <a:ext cx="2922588" cy="2146300"/>
          </a:xfrm>
          <a:prstGeom prst="rect">
            <a:avLst/>
          </a:prstGeom>
        </p:spPr>
      </p:pic>
      <p:pic>
        <p:nvPicPr>
          <p:cNvPr id="5" name="Bildobjekt 5" descr="En bild som visar person, hund&#10;&#10;Automatiskt genererad beskrivning">
            <a:extLst>
              <a:ext uri="{FF2B5EF4-FFF2-40B4-BE49-F238E27FC236}">
                <a16:creationId xmlns:a16="http://schemas.microsoft.com/office/drawing/2014/main" id="{BF002436-5072-CCAE-E021-5A3E7CF2D856}"/>
              </a:ext>
            </a:extLst>
          </p:cNvPr>
          <p:cNvPicPr>
            <a:picLocks noChangeAspect="1"/>
          </p:cNvPicPr>
          <p:nvPr/>
        </p:nvPicPr>
        <p:blipFill rotWithShape="1">
          <a:blip r:embed="rId4"/>
          <a:srcRect l="9368" r="13282"/>
          <a:stretch/>
        </p:blipFill>
        <p:spPr>
          <a:xfrm>
            <a:off x="8537575" y="642938"/>
            <a:ext cx="2922588" cy="2146300"/>
          </a:xfrm>
          <a:prstGeom prst="rect">
            <a:avLst/>
          </a:prstGeom>
        </p:spPr>
      </p:pic>
      <p:pic>
        <p:nvPicPr>
          <p:cNvPr id="6" name="Bildobjekt 6" descr="En bild som visar reptil, orm&#10;&#10;Automatiskt genererad beskrivning">
            <a:extLst>
              <a:ext uri="{FF2B5EF4-FFF2-40B4-BE49-F238E27FC236}">
                <a16:creationId xmlns:a16="http://schemas.microsoft.com/office/drawing/2014/main" id="{06239509-403B-F874-EB72-551853E4DAE1}"/>
              </a:ext>
            </a:extLst>
          </p:cNvPr>
          <p:cNvPicPr>
            <a:picLocks noChangeAspect="1"/>
          </p:cNvPicPr>
          <p:nvPr/>
        </p:nvPicPr>
        <p:blipFill>
          <a:blip r:embed="rId5"/>
          <a:stretch>
            <a:fillRect/>
          </a:stretch>
        </p:blipFill>
        <p:spPr>
          <a:xfrm>
            <a:off x="5548313" y="2857500"/>
            <a:ext cx="5911850" cy="3357563"/>
          </a:xfrm>
          <a:prstGeom prst="rect">
            <a:avLst/>
          </a:prstGeom>
        </p:spPr>
      </p:pic>
      <p:sp>
        <p:nvSpPr>
          <p:cNvPr id="2" name="Rubrik 1">
            <a:extLst>
              <a:ext uri="{FF2B5EF4-FFF2-40B4-BE49-F238E27FC236}">
                <a16:creationId xmlns:a16="http://schemas.microsoft.com/office/drawing/2014/main" id="{2FC3BEEA-A78D-728C-E43F-40BB06ACC01E}"/>
              </a:ext>
            </a:extLst>
          </p:cNvPr>
          <p:cNvSpPr>
            <a:spLocks noGrp="1"/>
          </p:cNvSpPr>
          <p:nvPr>
            <p:ph type="title"/>
          </p:nvPr>
        </p:nvSpPr>
        <p:spPr>
          <a:xfrm>
            <a:off x="838200" y="811161"/>
            <a:ext cx="3335594" cy="5403370"/>
          </a:xfrm>
        </p:spPr>
        <p:txBody>
          <a:bodyPr vert="horz" lIns="91440" tIns="45720" rIns="91440" bIns="45720" rtlCol="0">
            <a:normAutofit/>
          </a:bodyPr>
          <a:lstStyle/>
          <a:p>
            <a:r>
              <a:rPr lang="en-US">
                <a:solidFill>
                  <a:srgbClr val="FFFFFF"/>
                </a:solidFill>
                <a:cs typeface="Calibri Light"/>
              </a:rPr>
              <a:t>Animal care</a:t>
            </a:r>
            <a:endParaRPr lang="en-US">
              <a:solidFill>
                <a:srgbClr val="FFFFFF"/>
              </a:solidFill>
            </a:endParaRPr>
          </a:p>
        </p:txBody>
      </p:sp>
    </p:spTree>
    <p:extLst>
      <p:ext uri="{BB962C8B-B14F-4D97-AF65-F5344CB8AC3E}">
        <p14:creationId xmlns:p14="http://schemas.microsoft.com/office/powerpoint/2010/main" val="20639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F7B539-089A-8E4E-9C9A-B3FD8056A50D}"/>
              </a:ext>
            </a:extLst>
          </p:cNvPr>
          <p:cNvSpPr>
            <a:spLocks noGrp="1"/>
          </p:cNvSpPr>
          <p:nvPr>
            <p:ph type="ctrTitle"/>
          </p:nvPr>
        </p:nvSpPr>
        <p:spPr>
          <a:xfrm>
            <a:off x="7866079" y="484632"/>
            <a:ext cx="3841290" cy="3437981"/>
          </a:xfrm>
        </p:spPr>
        <p:txBody>
          <a:bodyPr>
            <a:normAutofit/>
          </a:bodyPr>
          <a:lstStyle/>
          <a:p>
            <a:pPr algn="l"/>
            <a:r>
              <a:rPr lang="en-US"/>
              <a:t>Swedish agriculture</a:t>
            </a:r>
            <a:br>
              <a:rPr lang="en-US"/>
            </a:br>
            <a:r>
              <a:rPr lang="en-US"/>
              <a:t>from north to south</a:t>
            </a:r>
            <a:endParaRPr lang="en-US">
              <a:cs typeface="Calibri Light"/>
            </a:endParaRPr>
          </a:p>
        </p:txBody>
      </p:sp>
      <p:sp>
        <p:nvSpPr>
          <p:cNvPr id="3" name="Underrubrik 2">
            <a:extLst>
              <a:ext uri="{FF2B5EF4-FFF2-40B4-BE49-F238E27FC236}">
                <a16:creationId xmlns:a16="http://schemas.microsoft.com/office/drawing/2014/main" id="{4639951D-2668-EA4B-A55A-8CE712C48004}"/>
              </a:ext>
            </a:extLst>
          </p:cNvPr>
          <p:cNvSpPr>
            <a:spLocks noGrp="1"/>
          </p:cNvSpPr>
          <p:nvPr>
            <p:ph type="subTitle" idx="1"/>
          </p:nvPr>
        </p:nvSpPr>
        <p:spPr>
          <a:xfrm>
            <a:off x="7866079" y="4087207"/>
            <a:ext cx="3841290" cy="2188710"/>
          </a:xfrm>
        </p:spPr>
        <p:txBody>
          <a:bodyPr vert="horz" lIns="91440" tIns="45720" rIns="91440" bIns="45720" rtlCol="0">
            <a:normAutofit/>
          </a:bodyPr>
          <a:lstStyle/>
          <a:p>
            <a:pPr algn="l"/>
            <a:endParaRPr lang="sv-SE">
              <a:cs typeface="Calibri"/>
            </a:endParaRPr>
          </a:p>
        </p:txBody>
      </p:sp>
      <p:pic>
        <p:nvPicPr>
          <p:cNvPr id="7" name="Bildobjekt 8" descr="En bild som visar himmel, utomhus, berg, gräs&#10;&#10;Automatiskt genererad beskrivning">
            <a:extLst>
              <a:ext uri="{FF2B5EF4-FFF2-40B4-BE49-F238E27FC236}">
                <a16:creationId xmlns:a16="http://schemas.microsoft.com/office/drawing/2014/main" id="{A03F609E-AFE0-C388-AE4D-89C0E6849259}"/>
              </a:ext>
            </a:extLst>
          </p:cNvPr>
          <p:cNvPicPr>
            <a:picLocks noChangeAspect="1"/>
          </p:cNvPicPr>
          <p:nvPr/>
        </p:nvPicPr>
        <p:blipFill rotWithShape="1">
          <a:blip r:embed="rId3"/>
          <a:srcRect l="1117" r="6493" b="-4"/>
          <a:stretch/>
        </p:blipFill>
        <p:spPr>
          <a:xfrm>
            <a:off x="471944" y="484632"/>
            <a:ext cx="4164603" cy="3380844"/>
          </a:xfrm>
          <a:prstGeom prst="rect">
            <a:avLst/>
          </a:prstGeom>
        </p:spPr>
      </p:pic>
      <p:pic>
        <p:nvPicPr>
          <p:cNvPr id="5" name="Bildobjekt 6" descr="En bild som visar gräs, utomhus, himmel, ko&#10;&#10;Automatiskt genererad beskrivning">
            <a:extLst>
              <a:ext uri="{FF2B5EF4-FFF2-40B4-BE49-F238E27FC236}">
                <a16:creationId xmlns:a16="http://schemas.microsoft.com/office/drawing/2014/main" id="{C4561AFF-1C84-EB82-97BE-E35F6DC2C447}"/>
              </a:ext>
            </a:extLst>
          </p:cNvPr>
          <p:cNvPicPr>
            <a:picLocks noChangeAspect="1"/>
          </p:cNvPicPr>
          <p:nvPr/>
        </p:nvPicPr>
        <p:blipFill rotWithShape="1">
          <a:blip r:embed="rId4"/>
          <a:srcRect l="17376"/>
          <a:stretch/>
        </p:blipFill>
        <p:spPr>
          <a:xfrm>
            <a:off x="474303" y="4026344"/>
            <a:ext cx="2578878" cy="2340910"/>
          </a:xfrm>
          <a:prstGeom prst="rect">
            <a:avLst/>
          </a:prstGeom>
        </p:spPr>
      </p:pic>
      <p:sp>
        <p:nvSpPr>
          <p:cNvPr id="81" name="Rectangle 80">
            <a:extLst>
              <a:ext uri="{FF2B5EF4-FFF2-40B4-BE49-F238E27FC236}">
                <a16:creationId xmlns:a16="http://schemas.microsoft.com/office/drawing/2014/main" id="{184F562E-B359-4888-A5CF-602A8086B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4048" y="4026344"/>
            <a:ext cx="1422499" cy="2344048"/>
          </a:xfrm>
          <a:prstGeom prst="rect">
            <a:avLst/>
          </a:prstGeom>
          <a:solidFill>
            <a:srgbClr val="414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descr="En bild som visar karta&#10;&#10;Automatiskt genererad beskrivning">
            <a:extLst>
              <a:ext uri="{FF2B5EF4-FFF2-40B4-BE49-F238E27FC236}">
                <a16:creationId xmlns:a16="http://schemas.microsoft.com/office/drawing/2014/main" id="{DD2716D2-FFF6-8CB1-CCE1-370EECA771D3}"/>
              </a:ext>
            </a:extLst>
          </p:cNvPr>
          <p:cNvPicPr>
            <a:picLocks noChangeAspect="1"/>
          </p:cNvPicPr>
          <p:nvPr/>
        </p:nvPicPr>
        <p:blipFill rotWithShape="1">
          <a:blip r:embed="rId5"/>
          <a:srcRect t="4159" r="1" b="1759"/>
          <a:stretch/>
        </p:blipFill>
        <p:spPr>
          <a:xfrm>
            <a:off x="4797414" y="488025"/>
            <a:ext cx="2752443" cy="5885343"/>
          </a:xfrm>
          <a:prstGeom prst="rect">
            <a:avLst/>
          </a:prstGeom>
        </p:spPr>
      </p:pic>
      <p:cxnSp>
        <p:nvCxnSpPr>
          <p:cNvPr id="83" name="Straight Connector 82">
            <a:extLst>
              <a:ext uri="{FF2B5EF4-FFF2-40B4-BE49-F238E27FC236}">
                <a16:creationId xmlns:a16="http://schemas.microsoft.com/office/drawing/2014/main" id="{E81D7077-B93E-47FD-A224-188A475AAF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78378" y="4003046"/>
            <a:ext cx="3383280" cy="0"/>
          </a:xfrm>
          <a:prstGeom prst="line">
            <a:avLst/>
          </a:prstGeom>
          <a:ln w="19050">
            <a:solidFill>
              <a:srgbClr val="414C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9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18">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113F286A-E100-924F-A52D-7ADAD1827731}"/>
              </a:ext>
            </a:extLst>
          </p:cNvPr>
          <p:cNvSpPr>
            <a:spLocks noGrp="1"/>
          </p:cNvSpPr>
          <p:nvPr>
            <p:ph type="title"/>
          </p:nvPr>
        </p:nvSpPr>
        <p:spPr>
          <a:xfrm>
            <a:off x="1051560" y="586822"/>
            <a:ext cx="3657600" cy="1645920"/>
          </a:xfrm>
        </p:spPr>
        <p:txBody>
          <a:bodyPr>
            <a:normAutofit/>
          </a:bodyPr>
          <a:lstStyle/>
          <a:p>
            <a:r>
              <a:rPr lang="en-US" sz="3200">
                <a:latin typeface="Times New Roman"/>
                <a:cs typeface="Times New Roman"/>
              </a:rPr>
              <a:t>North of Sweden</a:t>
            </a:r>
            <a:br>
              <a:rPr lang="sv-SE" sz="3200">
                <a:latin typeface="Times New Roman"/>
              </a:rPr>
            </a:br>
            <a:r>
              <a:rPr lang="sv-SE" sz="3200">
                <a:latin typeface="Times New Roman"/>
                <a:cs typeface="Times New Roman"/>
              </a:rPr>
              <a:t>Västerbotten</a:t>
            </a:r>
          </a:p>
        </p:txBody>
      </p:sp>
      <p:sp>
        <p:nvSpPr>
          <p:cNvPr id="21" name="Rectangle 20">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A5AEC9D7-584C-BB4C-B2F6-59517A28593F}"/>
              </a:ext>
            </a:extLst>
          </p:cNvPr>
          <p:cNvSpPr>
            <a:spLocks noGrp="1"/>
          </p:cNvSpPr>
          <p:nvPr>
            <p:ph idx="1"/>
          </p:nvPr>
        </p:nvSpPr>
        <p:spPr>
          <a:xfrm>
            <a:off x="5250106" y="1133161"/>
            <a:ext cx="6106742" cy="1099581"/>
          </a:xfrm>
        </p:spPr>
        <p:txBody>
          <a:bodyPr vert="horz" lIns="91440" tIns="45720" rIns="91440" bIns="45720" rtlCol="0" anchor="ctr">
            <a:noAutofit/>
          </a:bodyPr>
          <a:lstStyle/>
          <a:p>
            <a:pPr marL="0" indent="0">
              <a:buNone/>
            </a:pPr>
            <a:r>
              <a:rPr lang="en-US" sz="2000">
                <a:latin typeface="Times New Roman"/>
                <a:ea typeface="+mn-lt"/>
                <a:cs typeface="+mn-lt"/>
              </a:rPr>
              <a:t>-Shorter growing season </a:t>
            </a:r>
            <a:endParaRPr lang="sv-SE" sz="2000">
              <a:cs typeface="Calibri"/>
            </a:endParaRPr>
          </a:p>
          <a:p>
            <a:pPr marL="0" indent="0">
              <a:buNone/>
            </a:pPr>
            <a:r>
              <a:rPr lang="en-US" sz="2000">
                <a:latin typeface="Times New Roman"/>
                <a:cs typeface="Calibri" panose="020F0502020204030204"/>
              </a:rPr>
              <a:t>-Dairy cow production</a:t>
            </a:r>
          </a:p>
          <a:p>
            <a:pPr marL="0" indent="0">
              <a:buNone/>
            </a:pPr>
            <a:r>
              <a:rPr lang="en-US" sz="2000">
                <a:latin typeface="Times New Roman"/>
                <a:cs typeface="Calibri" panose="020F0502020204030204"/>
              </a:rPr>
              <a:t>-A lot of forest</a:t>
            </a:r>
          </a:p>
          <a:p>
            <a:pPr marL="0" indent="0">
              <a:buNone/>
            </a:pPr>
            <a:r>
              <a:rPr lang="en-US" sz="2000">
                <a:latin typeface="Times New Roman"/>
                <a:cs typeface="Calibri" panose="020F0502020204030204"/>
              </a:rPr>
              <a:t>-Samish culture</a:t>
            </a:r>
          </a:p>
          <a:p>
            <a:endParaRPr lang="en-US" sz="1800">
              <a:cs typeface="Calibri" panose="020F0502020204030204"/>
            </a:endParaRPr>
          </a:p>
          <a:p>
            <a:endParaRPr lang="en-US" sz="1800">
              <a:cs typeface="Calibri" panose="020F0502020204030204"/>
            </a:endParaRPr>
          </a:p>
        </p:txBody>
      </p:sp>
      <p:pic>
        <p:nvPicPr>
          <p:cNvPr id="5" name="Picture 2" descr="En bild som visar karta&#10;&#10;Automatiskt genererad beskrivning">
            <a:extLst>
              <a:ext uri="{FF2B5EF4-FFF2-40B4-BE49-F238E27FC236}">
                <a16:creationId xmlns:a16="http://schemas.microsoft.com/office/drawing/2014/main" id="{2597CCA6-B5DD-CFCD-3D55-6749BA47D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629" t="20247" r="15926"/>
          <a:stretch/>
        </p:blipFill>
        <p:spPr bwMode="auto">
          <a:xfrm>
            <a:off x="2441037" y="2729397"/>
            <a:ext cx="1715000" cy="3483864"/>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5">
            <a:extLst>
              <a:ext uri="{FF2B5EF4-FFF2-40B4-BE49-F238E27FC236}">
                <a16:creationId xmlns:a16="http://schemas.microsoft.com/office/drawing/2014/main" id="{BDD57AD7-7E5D-709E-290D-C130B04705D3}"/>
              </a:ext>
            </a:extLst>
          </p:cNvPr>
          <p:cNvPicPr>
            <a:picLocks noChangeAspect="1"/>
          </p:cNvPicPr>
          <p:nvPr/>
        </p:nvPicPr>
        <p:blipFill>
          <a:blip r:embed="rId4"/>
          <a:stretch>
            <a:fillRect/>
          </a:stretch>
        </p:blipFill>
        <p:spPr>
          <a:xfrm>
            <a:off x="6444198" y="2729397"/>
            <a:ext cx="5032248" cy="3483864"/>
          </a:xfrm>
          <a:prstGeom prst="rect">
            <a:avLst/>
          </a:prstGeom>
        </p:spPr>
      </p:pic>
    </p:spTree>
    <p:extLst>
      <p:ext uri="{BB962C8B-B14F-4D97-AF65-F5344CB8AC3E}">
        <p14:creationId xmlns:p14="http://schemas.microsoft.com/office/powerpoint/2010/main" val="3295036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791FC3-2ABE-DAB8-E025-A7E73933D90D}"/>
              </a:ext>
            </a:extLst>
          </p:cNvPr>
          <p:cNvSpPr>
            <a:spLocks noGrp="1"/>
          </p:cNvSpPr>
          <p:nvPr>
            <p:ph type="title"/>
          </p:nvPr>
        </p:nvSpPr>
        <p:spPr>
          <a:xfrm>
            <a:off x="648929" y="629267"/>
            <a:ext cx="3505495" cy="807648"/>
          </a:xfrm>
        </p:spPr>
        <p:txBody>
          <a:bodyPr>
            <a:normAutofit fontScale="90000"/>
          </a:bodyPr>
          <a:lstStyle/>
          <a:p>
            <a:br>
              <a:rPr lang="sv-SE">
                <a:latin typeface="Times New Roman"/>
                <a:cs typeface="Times New Roman"/>
              </a:rPr>
            </a:br>
            <a:r>
              <a:rPr lang="en-US" sz="3100">
                <a:latin typeface="Times New Roman"/>
                <a:cs typeface="Times New Roman"/>
              </a:rPr>
              <a:t>Middle Sweden</a:t>
            </a:r>
            <a:br>
              <a:rPr lang="sv-SE">
                <a:latin typeface="Times New Roman"/>
                <a:cs typeface="Times New Roman"/>
              </a:rPr>
            </a:br>
            <a:endParaRPr lang="sv-SE">
              <a:latin typeface="Times New Roman"/>
              <a:cs typeface="Times New Roman"/>
            </a:endParaRPr>
          </a:p>
        </p:txBody>
      </p:sp>
      <p:sp>
        <p:nvSpPr>
          <p:cNvPr id="3" name="Platshållare för innehåll 2">
            <a:extLst>
              <a:ext uri="{FF2B5EF4-FFF2-40B4-BE49-F238E27FC236}">
                <a16:creationId xmlns:a16="http://schemas.microsoft.com/office/drawing/2014/main" id="{47ACD794-F3A7-083D-D9A7-8D277A3BABF3}"/>
              </a:ext>
            </a:extLst>
          </p:cNvPr>
          <p:cNvSpPr>
            <a:spLocks noGrp="1"/>
          </p:cNvSpPr>
          <p:nvPr>
            <p:ph idx="1"/>
          </p:nvPr>
        </p:nvSpPr>
        <p:spPr>
          <a:xfrm>
            <a:off x="648931" y="2438400"/>
            <a:ext cx="3505494" cy="3785419"/>
          </a:xfrm>
        </p:spPr>
        <p:txBody>
          <a:bodyPr vert="horz" lIns="91440" tIns="45720" rIns="91440" bIns="45720" rtlCol="0" anchor="t">
            <a:normAutofit/>
          </a:bodyPr>
          <a:lstStyle/>
          <a:p>
            <a:r>
              <a:rPr lang="en-US">
                <a:latin typeface="Times New Roman"/>
                <a:cs typeface="Calibri"/>
              </a:rPr>
              <a:t>What sort of crops </a:t>
            </a:r>
          </a:p>
          <a:p>
            <a:endParaRPr lang="en-US">
              <a:latin typeface="Times New Roman"/>
              <a:ea typeface="+mn-lt"/>
              <a:cs typeface="+mn-lt"/>
            </a:endParaRPr>
          </a:p>
          <a:p>
            <a:r>
              <a:rPr lang="en-US">
                <a:latin typeface="Times New Roman"/>
                <a:ea typeface="+mn-lt"/>
                <a:cs typeface="+mn-lt"/>
              </a:rPr>
              <a:t>Dairy and beef cows</a:t>
            </a:r>
          </a:p>
          <a:p>
            <a:endParaRPr lang="en-US">
              <a:latin typeface="Times New Roman"/>
              <a:cs typeface="Calibri"/>
            </a:endParaRPr>
          </a:p>
          <a:p>
            <a:r>
              <a:rPr lang="en-US">
                <a:latin typeface="Times New Roman"/>
                <a:cs typeface="Calibri"/>
              </a:rPr>
              <a:t>Less Winter crops</a:t>
            </a:r>
          </a:p>
          <a:p>
            <a:endParaRPr lang="en-US">
              <a:cs typeface="Calibri"/>
            </a:endParaRPr>
          </a:p>
          <a:p>
            <a:endParaRPr lang="en-US" sz="2000">
              <a:cs typeface="Calibri"/>
            </a:endParaRP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En bild som visar karta&#10;&#10;Automatiskt genererad beskrivning">
            <a:extLst>
              <a:ext uri="{FF2B5EF4-FFF2-40B4-BE49-F238E27FC236}">
                <a16:creationId xmlns:a16="http://schemas.microsoft.com/office/drawing/2014/main" id="{7CE86301-C460-21C1-0107-7DB1C0C22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629" t="20247" r="15926"/>
          <a:stretch/>
        </p:blipFill>
        <p:spPr bwMode="auto">
          <a:xfrm>
            <a:off x="8419850" y="635065"/>
            <a:ext cx="2723052" cy="54839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Explosion: 8 punkter 5">
            <a:extLst>
              <a:ext uri="{FF2B5EF4-FFF2-40B4-BE49-F238E27FC236}">
                <a16:creationId xmlns:a16="http://schemas.microsoft.com/office/drawing/2014/main" id="{EEA48CC6-AC5D-4A68-6E43-4353416456D9}"/>
              </a:ext>
            </a:extLst>
          </p:cNvPr>
          <p:cNvSpPr/>
          <p:nvPr/>
        </p:nvSpPr>
        <p:spPr>
          <a:xfrm>
            <a:off x="9966385" y="4136366"/>
            <a:ext cx="388188" cy="3881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956D8542-787D-6401-E830-B7688B5B915A}"/>
              </a:ext>
            </a:extLst>
          </p:cNvPr>
          <p:cNvSpPr txBox="1"/>
          <p:nvPr/>
        </p:nvSpPr>
        <p:spPr>
          <a:xfrm>
            <a:off x="6090249" y="377549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600" b="1">
                <a:latin typeface="Times New Roman"/>
                <a:cs typeface="Times New Roman"/>
              </a:rPr>
              <a:t>Hudiksvall</a:t>
            </a:r>
            <a:r>
              <a:rPr lang="sv-SE" sz="3600" b="1">
                <a:cs typeface="Calibri"/>
              </a:rPr>
              <a:t> </a:t>
            </a:r>
          </a:p>
        </p:txBody>
      </p:sp>
    </p:spTree>
    <p:extLst>
      <p:ext uri="{BB962C8B-B14F-4D97-AF65-F5344CB8AC3E}">
        <p14:creationId xmlns:p14="http://schemas.microsoft.com/office/powerpoint/2010/main" val="226147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5">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BC34C18B-C7B8-24DC-3270-13F61EBF6BB2}"/>
              </a:ext>
            </a:extLst>
          </p:cNvPr>
          <p:cNvSpPr>
            <a:spLocks noGrp="1"/>
          </p:cNvSpPr>
          <p:nvPr>
            <p:ph type="title"/>
          </p:nvPr>
        </p:nvSpPr>
        <p:spPr>
          <a:xfrm>
            <a:off x="971368" y="371719"/>
            <a:ext cx="6125964" cy="1906863"/>
          </a:xfrm>
        </p:spPr>
        <p:txBody>
          <a:bodyPr vert="horz" lIns="91440" tIns="45720" rIns="91440" bIns="45720" rtlCol="0" anchor="b">
            <a:normAutofit/>
          </a:bodyPr>
          <a:lstStyle/>
          <a:p>
            <a:r>
              <a:rPr lang="en-US" sz="4400" kern="1200">
                <a:latin typeface="+mj-lt"/>
                <a:ea typeface="+mj-ea"/>
                <a:cs typeface="+mj-cs"/>
              </a:rPr>
              <a:t>Example</a:t>
            </a:r>
            <a:br>
              <a:rPr lang="en-US" sz="4400" kern="1200"/>
            </a:br>
            <a:r>
              <a:rPr lang="en-US" sz="4400" kern="1200">
                <a:latin typeface="+mj-lt"/>
                <a:ea typeface="+mj-ea"/>
                <a:cs typeface="+mj-cs"/>
              </a:rPr>
              <a:t>farm in </a:t>
            </a:r>
            <a:r>
              <a:rPr lang="sv-SE" sz="4400" kern="1200">
                <a:latin typeface="+mj-lt"/>
                <a:ea typeface="+mj-ea"/>
                <a:cs typeface="+mj-cs"/>
              </a:rPr>
              <a:t>Hudiksvall</a:t>
            </a:r>
            <a:r>
              <a:rPr lang="en-US" sz="4400" kern="1200">
                <a:latin typeface="+mj-lt"/>
                <a:ea typeface="+mj-ea"/>
                <a:cs typeface="+mj-cs"/>
              </a:rPr>
              <a:t> </a:t>
            </a:r>
            <a:br>
              <a:rPr lang="en-US" sz="4400" kern="1200"/>
            </a:br>
            <a:endParaRPr lang="en-US" sz="4400" kern="1200">
              <a:solidFill>
                <a:schemeClr val="tx1"/>
              </a:solidFill>
              <a:latin typeface="+mj-lt"/>
              <a:ea typeface="+mj-ea"/>
              <a:cs typeface="+mj-cs"/>
            </a:endParaRPr>
          </a:p>
        </p:txBody>
      </p:sp>
      <p:sp>
        <p:nvSpPr>
          <p:cNvPr id="4" name="Platshållare för text 3">
            <a:extLst>
              <a:ext uri="{FF2B5EF4-FFF2-40B4-BE49-F238E27FC236}">
                <a16:creationId xmlns:a16="http://schemas.microsoft.com/office/drawing/2014/main" id="{F855827F-4E27-8C3F-B535-B4FF49C8C8E7}"/>
              </a:ext>
            </a:extLst>
          </p:cNvPr>
          <p:cNvSpPr>
            <a:spLocks noGrp="1"/>
          </p:cNvSpPr>
          <p:nvPr>
            <p:ph type="body" sz="half" idx="2"/>
          </p:nvPr>
        </p:nvSpPr>
        <p:spPr>
          <a:xfrm>
            <a:off x="971368" y="2711395"/>
            <a:ext cx="4114801" cy="3465568"/>
          </a:xfrm>
        </p:spPr>
        <p:txBody>
          <a:bodyPr vert="horz" lIns="91440" tIns="45720" rIns="91440" bIns="45720" rtlCol="0">
            <a:normAutofit/>
          </a:bodyPr>
          <a:lstStyle/>
          <a:p>
            <a:pPr indent="-228600">
              <a:buFont typeface="Arial" panose="020B0604020202020204" pitchFamily="34" charset="0"/>
              <a:buChar char="•"/>
            </a:pPr>
            <a:r>
              <a:rPr lang="en-US" sz="2000" b="1"/>
              <a:t>Farm of 70 dairy cows</a:t>
            </a:r>
          </a:p>
          <a:p>
            <a:pPr indent="-228600">
              <a:buFont typeface="Arial" panose="020B0604020202020204" pitchFamily="34" charset="0"/>
              <a:buChar char="•"/>
            </a:pPr>
            <a:r>
              <a:rPr lang="en-US" sz="2000"/>
              <a:t>(70 milking) </a:t>
            </a:r>
          </a:p>
          <a:p>
            <a:pPr indent="-228600">
              <a:buFont typeface="Arial" panose="020B0604020202020204" pitchFamily="34" charset="0"/>
              <a:buChar char="•"/>
            </a:pPr>
            <a:endParaRPr lang="en-US" sz="2000"/>
          </a:p>
          <a:p>
            <a:pPr indent="-228600">
              <a:buFont typeface="Arial" panose="020B0604020202020204" pitchFamily="34" charset="0"/>
              <a:buChar char="•"/>
            </a:pPr>
            <a:r>
              <a:rPr lang="en-US" sz="2000"/>
              <a:t>Delaval robot</a:t>
            </a:r>
          </a:p>
          <a:p>
            <a:pPr indent="-228600">
              <a:buFont typeface="Arial" panose="020B0604020202020204" pitchFamily="34" charset="0"/>
              <a:buChar char="•"/>
            </a:pPr>
            <a:endParaRPr lang="en-US" sz="2000"/>
          </a:p>
          <a:p>
            <a:pPr indent="-228600">
              <a:buFont typeface="Arial" panose="020B0604020202020204" pitchFamily="34" charset="0"/>
              <a:buChar char="•"/>
            </a:pPr>
            <a:r>
              <a:rPr lang="en-US" sz="2000" b="1"/>
              <a:t>About 180 ha</a:t>
            </a:r>
            <a:r>
              <a:rPr lang="en-US" sz="2000"/>
              <a:t> </a:t>
            </a:r>
          </a:p>
          <a:p>
            <a:pPr indent="-228600">
              <a:buFont typeface="Arial" panose="020B0604020202020204" pitchFamily="34" charset="0"/>
              <a:buChar char="•"/>
            </a:pPr>
            <a:r>
              <a:rPr lang="en-US" sz="2000"/>
              <a:t>-110 ha grass</a:t>
            </a:r>
          </a:p>
          <a:p>
            <a:pPr indent="-228600">
              <a:buFont typeface="Arial" panose="020B0604020202020204" pitchFamily="34" charset="0"/>
              <a:buChar char="•"/>
            </a:pPr>
            <a:r>
              <a:rPr lang="en-US" sz="2000"/>
              <a:t>-Whole grain and some barley</a:t>
            </a:r>
          </a:p>
        </p:txBody>
      </p:sp>
      <p:pic>
        <p:nvPicPr>
          <p:cNvPr id="7" name="Bildobjekt 7" descr="En bild som visar gräs, utomhus, himmel, fält&#10;&#10;Automatiskt genererad beskrivning">
            <a:extLst>
              <a:ext uri="{FF2B5EF4-FFF2-40B4-BE49-F238E27FC236}">
                <a16:creationId xmlns:a16="http://schemas.microsoft.com/office/drawing/2014/main" id="{DFE536C9-6A07-DED8-7B9E-954C85C73F18}"/>
              </a:ext>
            </a:extLst>
          </p:cNvPr>
          <p:cNvPicPr>
            <a:picLocks noChangeAspect="1"/>
          </p:cNvPicPr>
          <p:nvPr/>
        </p:nvPicPr>
        <p:blipFill rotWithShape="1">
          <a:blip r:embed="rId3"/>
          <a:srcRect t="13743" r="-1" b="2269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Bildobjekt 5" descr="En bild som visar gräs, växt, utomhus, blomma&#10;&#10;Automatiskt genererad beskrivning">
            <a:extLst>
              <a:ext uri="{FF2B5EF4-FFF2-40B4-BE49-F238E27FC236}">
                <a16:creationId xmlns:a16="http://schemas.microsoft.com/office/drawing/2014/main" id="{4CD81294-58A0-C3CC-D5A9-52AA9D12C25B}"/>
              </a:ext>
            </a:extLst>
          </p:cNvPr>
          <p:cNvPicPr>
            <a:picLocks noGrp="1" noChangeAspect="1"/>
          </p:cNvPicPr>
          <p:nvPr>
            <p:ph type="pic" idx="1"/>
          </p:nvPr>
        </p:nvPicPr>
        <p:blipFill rotWithShape="1">
          <a:blip r:embed="rId4"/>
          <a:srcRect l="1827" r="23562"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Bildobjekt 6" descr="En bild som visar gräs, utomhus, himmel, ko&#10;&#10;Automatiskt genererad beskrivning">
            <a:extLst>
              <a:ext uri="{FF2B5EF4-FFF2-40B4-BE49-F238E27FC236}">
                <a16:creationId xmlns:a16="http://schemas.microsoft.com/office/drawing/2014/main" id="{A66B91A8-7582-8363-50AA-70A1A061F290}"/>
              </a:ext>
            </a:extLst>
          </p:cNvPr>
          <p:cNvPicPr>
            <a:picLocks noChangeAspect="1"/>
          </p:cNvPicPr>
          <p:nvPr/>
        </p:nvPicPr>
        <p:blipFill rotWithShape="1">
          <a:blip r:embed="rId5"/>
          <a:srcRect l="2873" r="-3" b="-3"/>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89614112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1719</Words>
  <Application>Microsoft Office PowerPoint</Application>
  <PresentationFormat>Širokoúhlá obrazovka</PresentationFormat>
  <Paragraphs>137</Paragraphs>
  <Slides>14</Slides>
  <Notes>14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14</vt:i4>
      </vt:variant>
    </vt:vector>
  </HeadingPairs>
  <TitlesOfParts>
    <vt:vector size="19" baseType="lpstr">
      <vt:lpstr>Arial</vt:lpstr>
      <vt:lpstr>Calibri</vt:lpstr>
      <vt:lpstr>Calibri Light</vt:lpstr>
      <vt:lpstr>Times New Roman</vt:lpstr>
      <vt:lpstr>Office-tema</vt:lpstr>
      <vt:lpstr>Munkagård</vt:lpstr>
      <vt:lpstr>Agriculture </vt:lpstr>
      <vt:lpstr>Gardeners</vt:lpstr>
      <vt:lpstr>Forest </vt:lpstr>
      <vt:lpstr>Animal care</vt:lpstr>
      <vt:lpstr>Swedish agriculture from north to south</vt:lpstr>
      <vt:lpstr>North of Sweden Västerbotten</vt:lpstr>
      <vt:lpstr> Middle Sweden </vt:lpstr>
      <vt:lpstr>Example farm in Hudiksvall  </vt:lpstr>
      <vt:lpstr>Halland </vt:lpstr>
      <vt:lpstr> Mostly grain farms with pigs, similar to Denmark Beets, potatoes and grain Mostly bigger farms  </vt:lpstr>
      <vt:lpstr>Skabernäs</vt:lpstr>
      <vt:lpstr>Intermediate crops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Swedish agriculture From up north to domn south</dc:title>
  <dc:creator>Rolf Nilsson EDU Munkagård</dc:creator>
  <cp:lastModifiedBy>Monika Brožová</cp:lastModifiedBy>
  <cp:revision>2</cp:revision>
  <dcterms:created xsi:type="dcterms:W3CDTF">2022-04-22T08:36:18Z</dcterms:created>
  <dcterms:modified xsi:type="dcterms:W3CDTF">2022-10-23T21:56:47Z</dcterms:modified>
</cp:coreProperties>
</file>